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1670" r:id="rId3"/>
    <p:sldId id="1675" r:id="rId4"/>
    <p:sldId id="1651" r:id="rId5"/>
    <p:sldId id="1664" r:id="rId6"/>
    <p:sldId id="1677" r:id="rId7"/>
    <p:sldId id="1656" r:id="rId8"/>
    <p:sldId id="1671" r:id="rId9"/>
    <p:sldId id="1665" r:id="rId10"/>
    <p:sldId id="260" r:id="rId11"/>
    <p:sldId id="1666" r:id="rId12"/>
    <p:sldId id="1676" r:id="rId13"/>
    <p:sldId id="1658" r:id="rId14"/>
    <p:sldId id="1657" r:id="rId15"/>
    <p:sldId id="1667" r:id="rId16"/>
    <p:sldId id="1659" r:id="rId17"/>
    <p:sldId id="1673" r:id="rId18"/>
    <p:sldId id="1660" r:id="rId19"/>
    <p:sldId id="1661" r:id="rId20"/>
    <p:sldId id="1674" r:id="rId21"/>
    <p:sldId id="1678" r:id="rId22"/>
    <p:sldId id="1662" r:id="rId23"/>
    <p:sldId id="1663" r:id="rId24"/>
    <p:sldId id="1672" r:id="rId25"/>
    <p:sldId id="280" r:id="rId26"/>
    <p:sldId id="273" r:id="rId27"/>
    <p:sldId id="1679" r:id="rId28"/>
    <p:sldId id="1680"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5B9BD5"/>
    <a:srgbClr val="ADCDEA"/>
    <a:srgbClr val="F1E364"/>
    <a:srgbClr val="469FCC"/>
    <a:srgbClr val="BF57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76BA"/>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4D80"/>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1DB100"/>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95E"/>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64"/>
    <p:restoredTop sz="78212" autoAdjust="0"/>
  </p:normalViewPr>
  <p:slideViewPr>
    <p:cSldViewPr snapToGrid="0" snapToObjects="1">
      <p:cViewPr varScale="1">
        <p:scale>
          <a:sx n="35" d="100"/>
          <a:sy n="35" d="100"/>
        </p:scale>
        <p:origin x="186" y="1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3575367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8881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xfrm>
            <a:off x="381000" y="685800"/>
            <a:ext cx="6096000" cy="3429000"/>
          </a:xfrm>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rPr lang="en-US" dirty="0"/>
              <a:t>This page shows the comparison between conventional analog routing problem and </a:t>
            </a:r>
            <a:r>
              <a:rPr lang="en-US" dirty="0" err="1"/>
              <a:t>geniustoute</a:t>
            </a:r>
            <a:r>
              <a:rPr lang="en-US" dirty="0"/>
              <a:t> problem.</a:t>
            </a:r>
          </a:p>
          <a:p>
            <a:pPr defTabSz="914400">
              <a:lnSpc>
                <a:spcPct val="100000"/>
              </a:lnSpc>
              <a:defRPr sz="1200">
                <a:latin typeface="Calibri"/>
                <a:ea typeface="Calibri"/>
                <a:cs typeface="Calibri"/>
                <a:sym typeface="Calibri"/>
              </a:defRPr>
            </a:pPr>
            <a:r>
              <a:rPr lang="en-US" dirty="0"/>
              <a:t>In our framework, instead of tuning the routing by handcrafting a large set of </a:t>
            </a:r>
            <a:r>
              <a:rPr lang="en-US" dirty="0" err="1"/>
              <a:t>constraits</a:t>
            </a:r>
            <a:r>
              <a:rPr lang="en-US" dirty="0"/>
              <a:t>, we only honor the most widely-adopted symmetric constraints and use a ML model to guide the automatic routing.</a:t>
            </a:r>
          </a:p>
          <a:p>
            <a:pPr defTabSz="914400">
              <a:lnSpc>
                <a:spcPct val="100000"/>
              </a:lnSpc>
              <a:defRPr sz="1200">
                <a:latin typeface="Calibri"/>
                <a:ea typeface="Calibri"/>
                <a:cs typeface="Calibri"/>
                <a:sym typeface="Calibri"/>
              </a:defRPr>
            </a:pPr>
            <a:endParaRPr lang="en-US" dirty="0"/>
          </a:p>
          <a:p>
            <a:pPr defTabSz="914400">
              <a:lnSpc>
                <a:spcPct val="100000"/>
              </a:lnSpc>
              <a:defRPr sz="1200">
                <a:latin typeface="Calibri"/>
                <a:ea typeface="Calibri"/>
                <a:cs typeface="Calibri"/>
                <a:sym typeface="Calibri"/>
              </a:defRPr>
            </a:pPr>
            <a:r>
              <a:rPr lang="en-US" dirty="0"/>
              <a:t>In short, we propose a new paradigm to learn human layout intelligence in a highly-automatic manner.</a:t>
            </a:r>
          </a:p>
        </p:txBody>
      </p:sp>
    </p:spTree>
    <p:extLst>
      <p:ext uri="{BB962C8B-B14F-4D97-AF65-F5344CB8AC3E}">
        <p14:creationId xmlns:p14="http://schemas.microsoft.com/office/powerpoint/2010/main" val="51581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show the entire framework of the </a:t>
            </a:r>
            <a:r>
              <a:rPr lang="en-US" dirty="0" err="1"/>
              <a:t>geniusroute</a:t>
            </a:r>
            <a:r>
              <a:rPr lang="en-US" dirty="0"/>
              <a:t>. Don’t worry about the complicated flow chart at this moment, we will go through in details of each components.</a:t>
            </a:r>
          </a:p>
          <a:p>
            <a:endParaRPr lang="en-US" dirty="0"/>
          </a:p>
          <a:p>
            <a:r>
              <a:rPr lang="en-US" dirty="0"/>
              <a:t>Basically, the </a:t>
            </a:r>
            <a:r>
              <a:rPr lang="en-US" dirty="0" err="1"/>
              <a:t>geniusroute</a:t>
            </a:r>
            <a:r>
              <a:rPr lang="en-US" dirty="0"/>
              <a:t> framework extract images from manual GDS layouts, use those images to build up the ML model and use the ML model to guide the automatic routing.</a:t>
            </a:r>
          </a:p>
        </p:txBody>
      </p:sp>
    </p:spTree>
    <p:extLst>
      <p:ext uri="{BB962C8B-B14F-4D97-AF65-F5344CB8AC3E}">
        <p14:creationId xmlns:p14="http://schemas.microsoft.com/office/powerpoint/2010/main" val="1407681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Before going into the detailed algorithm, let me give a short introduction to the generative neural network model.</a:t>
            </a:r>
          </a:p>
          <a:p>
            <a:endParaRPr lang="en-US" dirty="0"/>
          </a:p>
          <a:p>
            <a:r>
              <a:rPr lang="en-US" dirty="0"/>
              <a:t>Neural network is essentially a non-linear function that transforming a vector to another vector. We can use it to transform a low dimension feature vectors into a high dimension image.</a:t>
            </a:r>
          </a:p>
          <a:p>
            <a:r>
              <a:rPr lang="en-US" dirty="0"/>
              <a:t>For example, we could have a function that mapping the features such as the color of the fur of a cat, to a real cat image.</a:t>
            </a:r>
          </a:p>
          <a:p>
            <a:endParaRPr lang="en-US" dirty="0"/>
          </a:p>
          <a:p>
            <a:r>
              <a:rPr lang="en-US" dirty="0"/>
              <a:t>Of course, obtain such function directly is extremely difficult. We don’t have a clear idea which are the features and how to relate the features to the generating images.</a:t>
            </a:r>
          </a:p>
          <a:p>
            <a:endParaRPr lang="en-US" dirty="0"/>
          </a:p>
          <a:p>
            <a:r>
              <a:rPr lang="en-US" dirty="0"/>
              <a:t>One of the classical approaches to this problem is auto-encoder. As shown in the slide, an encoder and a decoder is trained together. The encoder compress an image into a low dimension latent variable vector and the decoder reconstruct the vector into images. By minimizing the difference between the original image and the reconstructed image, we can get the encoder and decoder we want. </a:t>
            </a:r>
          </a:p>
          <a:p>
            <a:endParaRPr lang="en-US" dirty="0"/>
          </a:p>
          <a:p>
            <a:r>
              <a:rPr lang="en-US" dirty="0"/>
              <a:t>The simple autoencoder model is a basis of </a:t>
            </a:r>
            <a:r>
              <a:rPr lang="en-US" dirty="0" err="1"/>
              <a:t>geniusroute</a:t>
            </a:r>
            <a:r>
              <a:rPr lang="en-US" dirty="0"/>
              <a:t> framework.</a:t>
            </a:r>
          </a:p>
        </p:txBody>
      </p:sp>
    </p:spTree>
    <p:extLst>
      <p:ext uri="{BB962C8B-B14F-4D97-AF65-F5344CB8AC3E}">
        <p14:creationId xmlns:p14="http://schemas.microsoft.com/office/powerpoint/2010/main" val="343814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effectLst/>
              </a:rPr>
              <a:t>In the first step, we extract several images from the GDS layouts. Basically we define the concept of pins which represent the beginning point of the routing nets. We extract the pins for the entire placement so that we can have some global view to the model. We extract the pins of the net we want to learn or predict. When we want to learn from human layout, we extract its actual routing. When we are using </a:t>
            </a:r>
            <a:r>
              <a:rPr lang="en-US" dirty="0" err="1">
                <a:effectLst/>
              </a:rPr>
              <a:t>geniusroute</a:t>
            </a:r>
            <a:r>
              <a:rPr lang="en-US" dirty="0">
                <a:effectLst/>
              </a:rPr>
              <a:t> for routing new designs, we don’t have the last image since we are only given the placement.</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effectLst/>
            </a:endParaRPr>
          </a:p>
          <a:p>
            <a:pPr marL="0" marR="0" lvl="0" indent="0" defTabSz="457200" eaLnBrk="1" fontAlgn="auto" latinLnBrk="0" hangingPunct="1">
              <a:lnSpc>
                <a:spcPct val="117999"/>
              </a:lnSpc>
              <a:spcBef>
                <a:spcPts val="0"/>
              </a:spcBef>
              <a:spcAft>
                <a:spcPts val="0"/>
              </a:spcAft>
              <a:buClrTx/>
              <a:buSzTx/>
              <a:buFontTx/>
              <a:buNone/>
              <a:tabLst/>
              <a:defRPr/>
            </a:pPr>
            <a:r>
              <a:rPr lang="en-US" dirty="0">
                <a:effectLst/>
              </a:rPr>
              <a:t>For different types of nets, we train different models to learn the different strategies of routing.</a:t>
            </a:r>
          </a:p>
        </p:txBody>
      </p:sp>
    </p:spTree>
    <p:extLst>
      <p:ext uri="{BB962C8B-B14F-4D97-AF65-F5344CB8AC3E}">
        <p14:creationId xmlns:p14="http://schemas.microsoft.com/office/powerpoint/2010/main" val="3249356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effectLst/>
              </a:rPr>
              <a:t>After obtaining the images, we can now move on to the ML model.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effectLst/>
            </a:endParaRPr>
          </a:p>
          <a:p>
            <a:pPr marL="0" marR="0" lvl="0" indent="0" defTabSz="457200" eaLnBrk="1" fontAlgn="auto" latinLnBrk="0" hangingPunct="1">
              <a:lnSpc>
                <a:spcPct val="117999"/>
              </a:lnSpc>
              <a:spcBef>
                <a:spcPts val="0"/>
              </a:spcBef>
              <a:spcAft>
                <a:spcPts val="0"/>
              </a:spcAft>
              <a:buClrTx/>
              <a:buSzTx/>
              <a:buFontTx/>
              <a:buNone/>
              <a:tabLst/>
              <a:defRPr/>
            </a:pPr>
            <a:r>
              <a:rPr lang="en-US" dirty="0">
                <a:effectLst/>
              </a:rPr>
              <a:t>In the training phase, we train our ML model to learn the routing guidance. We use the extracted routing image as the ground truth and use the ML model towards them.</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effectLst/>
            </a:endParaRPr>
          </a:p>
          <a:p>
            <a:pPr marL="0" marR="0" lvl="0" indent="0" defTabSz="457200" eaLnBrk="1" fontAlgn="auto" latinLnBrk="0" hangingPunct="1">
              <a:lnSpc>
                <a:spcPct val="117999"/>
              </a:lnSpc>
              <a:spcBef>
                <a:spcPts val="0"/>
              </a:spcBef>
              <a:spcAft>
                <a:spcPts val="0"/>
              </a:spcAft>
              <a:buClrTx/>
              <a:buSzTx/>
              <a:buFontTx/>
              <a:buNone/>
              <a:tabLst/>
              <a:defRPr/>
            </a:pPr>
            <a:r>
              <a:rPr lang="en-US" dirty="0">
                <a:effectLst/>
              </a:rPr>
              <a:t>In the inference phase, we want to use our trained ML model for routing new designs. We use the trained model to generate the routing guidance for unseen placement, and feed the routing guidance to the downstream router to finish the routing.</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effectLst/>
            </a:endParaRPr>
          </a:p>
          <a:p>
            <a:pPr marL="0" marR="0" lvl="0" indent="0" defTabSz="457200" eaLnBrk="1" fontAlgn="auto" latinLnBrk="0" hangingPunct="1">
              <a:lnSpc>
                <a:spcPct val="117999"/>
              </a:lnSpc>
              <a:spcBef>
                <a:spcPts val="0"/>
              </a:spcBef>
              <a:spcAft>
                <a:spcPts val="0"/>
              </a:spcAft>
              <a:buClrTx/>
              <a:buSzTx/>
              <a:buFontTx/>
              <a:buNone/>
              <a:tabLst/>
              <a:defRPr/>
            </a:pPr>
            <a:r>
              <a:rPr lang="en-US" dirty="0">
                <a:effectLst/>
              </a:rPr>
              <a:t>So far so good. We already get the whole framework picture. Looks easy. Is there any challenge?</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effectLst/>
            </a:endParaRPr>
          </a:p>
          <a:p>
            <a:pPr marL="0" marR="0" lvl="0" indent="0" defTabSz="457200" eaLnBrk="1" fontAlgn="auto" latinLnBrk="0" hangingPunct="1">
              <a:lnSpc>
                <a:spcPct val="117999"/>
              </a:lnSpc>
              <a:spcBef>
                <a:spcPts val="0"/>
              </a:spcBef>
              <a:spcAft>
                <a:spcPts val="0"/>
              </a:spcAft>
              <a:buClrTx/>
              <a:buSzTx/>
              <a:buFontTx/>
              <a:buNone/>
              <a:tabLst/>
              <a:defRPr/>
            </a:pPr>
            <a:r>
              <a:rPr lang="en-US" dirty="0">
                <a:effectLst/>
              </a:rPr>
              <a:t>The answer is yes. Data. Manual layouts are expensive. It would takes hours, days or even longer for a layout engineer to implement a layout. Especially for the specific domain of circuits and certain types of nets.</a:t>
            </a:r>
          </a:p>
        </p:txBody>
      </p:sp>
    </p:spTree>
    <p:extLst>
      <p:ext uri="{BB962C8B-B14F-4D97-AF65-F5344CB8AC3E}">
        <p14:creationId xmlns:p14="http://schemas.microsoft.com/office/powerpoint/2010/main" val="1279048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tackle the data-efficiency problem, we propose a semi-supervised training algorithm.</a:t>
            </a:r>
          </a:p>
          <a:p>
            <a:endParaRPr lang="en-US" dirty="0"/>
          </a:p>
          <a:p>
            <a:r>
              <a:rPr lang="en-US" dirty="0"/>
              <a:t>We found that although labeled data that fit our problem is rare. We have much larger amount of unlabeled layouts. They might not able to provide good knowledge on how human engineer route the critical nets, but can help us to get a general feature representation of the layouts.</a:t>
            </a:r>
          </a:p>
          <a:p>
            <a:endParaRPr lang="en-US" dirty="0"/>
          </a:p>
          <a:p>
            <a:r>
              <a:rPr lang="en-US" dirty="0"/>
              <a:t>Here we present our 3-stage training.</a:t>
            </a:r>
          </a:p>
        </p:txBody>
      </p:sp>
    </p:spTree>
    <p:extLst>
      <p:ext uri="{BB962C8B-B14F-4D97-AF65-F5344CB8AC3E}">
        <p14:creationId xmlns:p14="http://schemas.microsoft.com/office/powerpoint/2010/main" val="2267587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effectLst/>
              </a:rPr>
              <a:t>In the 1</a:t>
            </a:r>
            <a:r>
              <a:rPr lang="en-US" baseline="30000" dirty="0">
                <a:effectLst/>
              </a:rPr>
              <a:t>st</a:t>
            </a:r>
            <a:r>
              <a:rPr lang="en-US" dirty="0">
                <a:effectLst/>
              </a:rPr>
              <a:t> stage, we train our encoder and decoder in an unsupervised way. We use the unlabeled data for the image reconstruction task. So that we can learn the feature extraction in a much more general space. This is beneficial to the overall data efficiency.</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effectLst/>
            </a:endParaRPr>
          </a:p>
          <a:p>
            <a:pPr marL="0" marR="0" lvl="0" indent="0" defTabSz="457200" eaLnBrk="1" fontAlgn="auto" latinLnBrk="0" hangingPunct="1">
              <a:lnSpc>
                <a:spcPct val="117999"/>
              </a:lnSpc>
              <a:spcBef>
                <a:spcPts val="0"/>
              </a:spcBef>
              <a:spcAft>
                <a:spcPts val="0"/>
              </a:spcAft>
              <a:buClrTx/>
              <a:buSzTx/>
              <a:buFontTx/>
              <a:buNone/>
              <a:tabLst/>
              <a:defRPr/>
            </a:pPr>
            <a:r>
              <a:rPr lang="en-US" dirty="0">
                <a:effectLst/>
              </a:rPr>
              <a:t>Basically this stage is a standard variational autoencoder. We get the feature extraction or the </a:t>
            </a:r>
            <a:r>
              <a:rPr lang="en-US" dirty="0" err="1">
                <a:effectLst/>
              </a:rPr>
              <a:t>ecoder</a:t>
            </a:r>
            <a:r>
              <a:rPr lang="en-US" dirty="0">
                <a:effectLst/>
              </a:rPr>
              <a:t> network that extracts features from two placement images </a:t>
            </a:r>
          </a:p>
        </p:txBody>
      </p:sp>
    </p:spTree>
    <p:extLst>
      <p:ext uri="{BB962C8B-B14F-4D97-AF65-F5344CB8AC3E}">
        <p14:creationId xmlns:p14="http://schemas.microsoft.com/office/powerpoint/2010/main" val="3578672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effectLst/>
              </a:rPr>
              <a:t>In the 2</a:t>
            </a:r>
            <a:r>
              <a:rPr lang="en-US" baseline="30000" dirty="0">
                <a:effectLst/>
              </a:rPr>
              <a:t>nd</a:t>
            </a:r>
            <a:r>
              <a:rPr lang="en-US" dirty="0">
                <a:effectLst/>
              </a:rPr>
              <a:t> stage, we perform the supervised learning to learn the routing patterns. We use the encoder learned from stage 1 and fix its weights in this stage. In </a:t>
            </a:r>
            <a:r>
              <a:rPr lang="en-US" dirty="0" err="1">
                <a:effectLst/>
              </a:rPr>
              <a:t>pricinple</a:t>
            </a:r>
            <a:r>
              <a:rPr lang="en-US" dirty="0">
                <a:effectLst/>
              </a:rPr>
              <a:t>, in this stage we are just training the decoder network that transform the extracted features into the routing guidance.</a:t>
            </a:r>
          </a:p>
        </p:txBody>
      </p:sp>
    </p:spTree>
    <p:extLst>
      <p:ext uri="{BB962C8B-B14F-4D97-AF65-F5344CB8AC3E}">
        <p14:creationId xmlns:p14="http://schemas.microsoft.com/office/powerpoint/2010/main" val="849172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effectLst/>
              </a:rPr>
              <a:t>Of course, by fixing the encoder, the accuracy is affected because it loss the flexibility to capture the placement features that are more critical to the routing decision. Therefore in 3</a:t>
            </a:r>
            <a:r>
              <a:rPr lang="en-US" baseline="30000" dirty="0">
                <a:effectLst/>
              </a:rPr>
              <a:t>rd</a:t>
            </a:r>
            <a:r>
              <a:rPr lang="en-US" dirty="0">
                <a:effectLst/>
              </a:rPr>
              <a:t> stage, we further fine tune the network by allowing weights of decoder to change. But with a much lower learning rate.</a:t>
            </a:r>
          </a:p>
        </p:txBody>
      </p:sp>
    </p:spTree>
    <p:extLst>
      <p:ext uri="{BB962C8B-B14F-4D97-AF65-F5344CB8AC3E}">
        <p14:creationId xmlns:p14="http://schemas.microsoft.com/office/powerpoint/2010/main" val="3167353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see some experimental results. On the top is some example outputs from the trained model. We can see most of them actually captures the big picture of the routing. But there is still some failure. Notable the last one. That one is from the power/ground model. We think the fundamental reason behind is that the way human engineer route the power/ground nets don’t have strategy as clear as differential nets or clocks.</a:t>
            </a:r>
          </a:p>
          <a:p>
            <a:endParaRPr lang="en-US" dirty="0"/>
          </a:p>
          <a:p>
            <a:r>
              <a:rPr lang="en-US" dirty="0"/>
              <a:t>The bottom shows an example of </a:t>
            </a:r>
          </a:p>
        </p:txBody>
      </p:sp>
    </p:spTree>
    <p:extLst>
      <p:ext uri="{BB962C8B-B14F-4D97-AF65-F5344CB8AC3E}">
        <p14:creationId xmlns:p14="http://schemas.microsoft.com/office/powerpoint/2010/main" val="751429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the presentation today, I will first go through the introduction and background to the topic, then the main framework of </a:t>
            </a:r>
            <a:r>
              <a:rPr lang="en-US" dirty="0" err="1"/>
              <a:t>geniusroute</a:t>
            </a:r>
            <a:r>
              <a:rPr lang="en-US" dirty="0"/>
              <a:t>. Followed by the experimental results and conclusion.</a:t>
            </a:r>
          </a:p>
        </p:txBody>
      </p:sp>
    </p:spTree>
    <p:extLst>
      <p:ext uri="{BB962C8B-B14F-4D97-AF65-F5344CB8AC3E}">
        <p14:creationId xmlns:p14="http://schemas.microsoft.com/office/powerpoint/2010/main" val="1290294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look into some simulated results. We can see the proposed </a:t>
            </a:r>
            <a:r>
              <a:rPr lang="en-US" dirty="0" err="1"/>
              <a:t>geniusroute</a:t>
            </a:r>
            <a:r>
              <a:rPr lang="en-US" dirty="0"/>
              <a:t> can produce post-layout performance much closer to the manual layouts using ML generated routing guidance</a:t>
            </a:r>
          </a:p>
        </p:txBody>
      </p:sp>
    </p:spTree>
    <p:extLst>
      <p:ext uri="{BB962C8B-B14F-4D97-AF65-F5344CB8AC3E}">
        <p14:creationId xmlns:p14="http://schemas.microsoft.com/office/powerpoint/2010/main" val="3839372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9394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4145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7446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366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largest motivation to this work, is actually the high demand of analog and mixed signal IC. I believe most of the audience is </a:t>
            </a:r>
            <a:r>
              <a:rPr lang="en-US" dirty="0" err="1"/>
              <a:t>awared</a:t>
            </a:r>
            <a:r>
              <a:rPr lang="en-US" dirty="0"/>
              <a:t> that, most of the applications related to </a:t>
            </a:r>
            <a:r>
              <a:rPr lang="en-US" dirty="0" err="1"/>
              <a:t>sensoring</a:t>
            </a:r>
            <a:r>
              <a:rPr lang="en-US" dirty="0"/>
              <a:t>, need some analog and mixed signal part, to build up an interface between real world analog domain and digital Boolean logic domain.</a:t>
            </a:r>
          </a:p>
          <a:p>
            <a:endParaRPr lang="en-US" dirty="0"/>
          </a:p>
          <a:p>
            <a:r>
              <a:rPr lang="en-US" dirty="0"/>
              <a:t>As application such as IOT, autonomous and 5G communication expected to growing. People believe the market for analog IC will keep growing in the future. With this background, time-to-market for analog circuits could be invaluable in industry.</a:t>
            </a:r>
          </a:p>
        </p:txBody>
      </p:sp>
    </p:spTree>
    <p:extLst>
      <p:ext uri="{BB962C8B-B14F-4D97-AF65-F5344CB8AC3E}">
        <p14:creationId xmlns:p14="http://schemas.microsoft.com/office/powerpoint/2010/main" val="4036540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However, although AMS circuits are of high demand, designing analog IC has become a bottleneck in modern VLSI eco-system. As we can see, analog part can take significant portion of design efforts in a mixed-signal chips. A major reason behind is that the analog circuit layout is still done heavily manually even though its digital counterpart has seen success in automatic design for decades.</a:t>
            </a:r>
          </a:p>
        </p:txBody>
      </p:sp>
    </p:spTree>
    <p:extLst>
      <p:ext uri="{BB962C8B-B14F-4D97-AF65-F5344CB8AC3E}">
        <p14:creationId xmlns:p14="http://schemas.microsoft.com/office/powerpoint/2010/main" val="3538117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slide shows a typical analog circuit design flow. Note that many parts of this flow chart is still “rarely used” in real world design practices.  </a:t>
            </a:r>
          </a:p>
          <a:p>
            <a:r>
              <a:rPr lang="en-US" dirty="0"/>
              <a:t>Essentially, the design flow for an analog circuit is divided into front-end and back-end side.</a:t>
            </a:r>
          </a:p>
          <a:p>
            <a:r>
              <a:rPr lang="en-US" dirty="0"/>
              <a:t>In the front-end side, the </a:t>
            </a:r>
            <a:r>
              <a:rPr lang="en-US" dirty="0" err="1"/>
              <a:t>schemetic</a:t>
            </a:r>
            <a:r>
              <a:rPr lang="en-US" dirty="0"/>
              <a:t> of the circuit is designed, with proper architecture and transistor sizing.</a:t>
            </a:r>
          </a:p>
          <a:p>
            <a:r>
              <a:rPr lang="en-US" dirty="0"/>
              <a:t>After the </a:t>
            </a:r>
            <a:r>
              <a:rPr lang="en-US" dirty="0" err="1"/>
              <a:t>schemetic</a:t>
            </a:r>
            <a:r>
              <a:rPr lang="en-US" dirty="0"/>
              <a:t> is decided, the back-end design will implement the physical layout of the circuits. This process is usually further decomposed into placement and routing.</a:t>
            </a:r>
          </a:p>
          <a:p>
            <a:r>
              <a:rPr lang="en-US" dirty="0"/>
              <a:t>In the placement step, the devices and sub-components are placed on the layout. And in the routing step, the metal interconnection is synthesized to connect the pins of the nets.</a:t>
            </a:r>
          </a:p>
          <a:p>
            <a:endParaRPr lang="en-US" dirty="0"/>
          </a:p>
          <a:p>
            <a:r>
              <a:rPr lang="en-US" dirty="0"/>
              <a:t>In today’s presentation, we will focus on the routing step in this flow.</a:t>
            </a:r>
          </a:p>
        </p:txBody>
      </p:sp>
    </p:spTree>
    <p:extLst>
      <p:ext uri="{BB962C8B-B14F-4D97-AF65-F5344CB8AC3E}">
        <p14:creationId xmlns:p14="http://schemas.microsoft.com/office/powerpoint/2010/main" val="44211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page shows an example of the routing. In the left is a result of placed comparator and in the right, the metal connection is added to the layout.</a:t>
            </a:r>
          </a:p>
          <a:p>
            <a:endParaRPr lang="en-US" dirty="0"/>
          </a:p>
          <a:p>
            <a:r>
              <a:rPr lang="en-US" dirty="0"/>
              <a:t>One thing we should notice is that analog circuits often is </a:t>
            </a:r>
            <a:r>
              <a:rPr lang="en-US" dirty="0" err="1"/>
              <a:t>layouted</a:t>
            </a:r>
            <a:r>
              <a:rPr lang="en-US" dirty="0"/>
              <a:t> in a symmetric way to ensure the matching of differential components. Place or route the layout in a unpleasant way will cause significant downgrade on the post-layout performance.</a:t>
            </a:r>
          </a:p>
          <a:p>
            <a:endParaRPr lang="en-US" dirty="0"/>
          </a:p>
          <a:p>
            <a:r>
              <a:rPr lang="en-US" dirty="0"/>
              <a:t>The sensitive layout dependent effects is the fundamental difference  between analog routing and conventional digital routing.</a:t>
            </a:r>
          </a:p>
        </p:txBody>
      </p:sp>
    </p:spTree>
    <p:extLst>
      <p:ext uri="{BB962C8B-B14F-4D97-AF65-F5344CB8AC3E}">
        <p14:creationId xmlns:p14="http://schemas.microsoft.com/office/powerpoint/2010/main" val="1996452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effectLst/>
              </a:rPr>
              <a:t>Before going into the detailed </a:t>
            </a:r>
            <a:r>
              <a:rPr lang="en-US" dirty="0" err="1">
                <a:effectLst/>
              </a:rPr>
              <a:t>geniustourte</a:t>
            </a:r>
            <a:r>
              <a:rPr lang="en-US" dirty="0">
                <a:effectLst/>
              </a:rPr>
              <a:t> algorithm, let’s take a look into the problem formulation of analog routing problem in the existing works.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effectLst/>
            </a:endParaRPr>
          </a:p>
          <a:p>
            <a:pPr marL="0" marR="0" lvl="0" indent="0" defTabSz="457200" eaLnBrk="1" fontAlgn="auto" latinLnBrk="0" hangingPunct="1">
              <a:lnSpc>
                <a:spcPct val="117999"/>
              </a:lnSpc>
              <a:spcBef>
                <a:spcPts val="0"/>
              </a:spcBef>
              <a:spcAft>
                <a:spcPts val="0"/>
              </a:spcAft>
              <a:buClrTx/>
              <a:buSzTx/>
              <a:buFontTx/>
              <a:buNone/>
              <a:tabLst/>
              <a:defRPr/>
            </a:pPr>
            <a:r>
              <a:rPr lang="en-US" dirty="0">
                <a:effectLst/>
              </a:rPr>
              <a:t>For decades, symmetry has been widely adopted as an essential component of the analog routing problem. Basically route nets symmetrically can help ensure the matching of </a:t>
            </a:r>
            <a:r>
              <a:rPr lang="en-US" dirty="0" err="1">
                <a:effectLst/>
              </a:rPr>
              <a:t>parasitics</a:t>
            </a:r>
            <a:r>
              <a:rPr lang="en-US" dirty="0">
                <a:effectLst/>
              </a:rPr>
              <a:t> and coupling on the critical nets, which is very crucial to the analog circuit performance.</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effectLst/>
            </a:endParaRPr>
          </a:p>
          <a:p>
            <a:pPr marL="0" marR="0" lvl="0" indent="0" defTabSz="457200" eaLnBrk="1" fontAlgn="auto" latinLnBrk="0" hangingPunct="1">
              <a:lnSpc>
                <a:spcPct val="117999"/>
              </a:lnSpc>
              <a:spcBef>
                <a:spcPts val="0"/>
              </a:spcBef>
              <a:spcAft>
                <a:spcPts val="0"/>
              </a:spcAft>
              <a:buClrTx/>
              <a:buSzTx/>
              <a:buFontTx/>
              <a:buNone/>
              <a:tabLst/>
              <a:defRPr/>
            </a:pPr>
            <a:r>
              <a:rPr lang="en-US" dirty="0">
                <a:effectLst/>
              </a:rPr>
              <a:t>In addition to the symmetric constraints, there have been multiple different constraints proposed in the research. For example, shielding the critical nets and avoid routing over the active region of transistors. However, unlike the symmetric constraint, we found that such handcrafted </a:t>
            </a:r>
            <a:r>
              <a:rPr lang="en-US" dirty="0" err="1">
                <a:effectLst/>
              </a:rPr>
              <a:t>heurisitcs</a:t>
            </a:r>
            <a:r>
              <a:rPr lang="en-US" dirty="0">
                <a:effectLst/>
              </a:rPr>
              <a:t> have difficulty in demonstrating effectiveness in post layout performance, and are not widely used in manual layout design practices.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effectLst/>
            </a:endParaRPr>
          </a:p>
          <a:p>
            <a:pPr marL="0" marR="0" lvl="0" indent="0" defTabSz="457200" eaLnBrk="1" fontAlgn="auto" latinLnBrk="0" hangingPunct="1">
              <a:lnSpc>
                <a:spcPct val="117999"/>
              </a:lnSpc>
              <a:spcBef>
                <a:spcPts val="0"/>
              </a:spcBef>
              <a:spcAft>
                <a:spcPts val="0"/>
              </a:spcAft>
              <a:buClrTx/>
              <a:buSzTx/>
              <a:buFontTx/>
              <a:buNone/>
              <a:tabLst/>
              <a:defRPr/>
            </a:pPr>
            <a:r>
              <a:rPr lang="en-US" dirty="0">
                <a:effectLst/>
              </a:rPr>
              <a:t>Let’s rethink the problem in this way. In the past years, the automation community try to attack the analog routing problem by learning from human layout engineers. We think the analog routing problem is driven by constraints that we summarize from the manual layout experience.</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effectLst/>
            </a:endParaRPr>
          </a:p>
          <a:p>
            <a:pPr marL="0" marR="0" lvl="0" indent="0" defTabSz="457200" eaLnBrk="1" fontAlgn="auto" latinLnBrk="0" hangingPunct="1">
              <a:lnSpc>
                <a:spcPct val="117999"/>
              </a:lnSpc>
              <a:spcBef>
                <a:spcPts val="0"/>
              </a:spcBef>
              <a:spcAft>
                <a:spcPts val="0"/>
              </a:spcAft>
              <a:buClrTx/>
              <a:buSzTx/>
              <a:buFontTx/>
              <a:buNone/>
              <a:tabLst/>
              <a:defRPr/>
            </a:pPr>
            <a:r>
              <a:rPr lang="en-US" dirty="0">
                <a:effectLst/>
              </a:rPr>
              <a:t>So the </a:t>
            </a:r>
            <a:r>
              <a:rPr lang="en-US" dirty="0" err="1">
                <a:effectLst/>
              </a:rPr>
              <a:t>geniusroute</a:t>
            </a:r>
            <a:r>
              <a:rPr lang="en-US" dirty="0">
                <a:effectLst/>
              </a:rPr>
              <a:t> is trying to push this idea a little bit further. Instead of summarizing human layout intelligence by giving explicit constraints. </a:t>
            </a:r>
            <a:r>
              <a:rPr lang="en-US" dirty="0" err="1">
                <a:effectLst/>
              </a:rPr>
              <a:t>Geniustoute</a:t>
            </a:r>
            <a:r>
              <a:rPr lang="en-US" dirty="0">
                <a:effectLst/>
              </a:rPr>
              <a:t> try to automatically learn those knowledge leveraging ML.</a:t>
            </a:r>
          </a:p>
        </p:txBody>
      </p:sp>
    </p:spTree>
    <p:extLst>
      <p:ext uri="{BB962C8B-B14F-4D97-AF65-F5344CB8AC3E}">
        <p14:creationId xmlns:p14="http://schemas.microsoft.com/office/powerpoint/2010/main" val="246588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Since the past a few years, there have been successes in applying ML techniques in CAD.</a:t>
            </a:r>
          </a:p>
          <a:p>
            <a:r>
              <a:rPr lang="en-US" dirty="0"/>
              <a:t>On the left is the work called GAN-OPC which uses GAN in the lithography design automation. On the right is a work published in the DAC this year. In fact it is one of the early work inspire the </a:t>
            </a:r>
            <a:r>
              <a:rPr lang="en-US" dirty="0" err="1"/>
              <a:t>geniusroute</a:t>
            </a:r>
            <a:r>
              <a:rPr lang="en-US" dirty="0"/>
              <a:t> idea. The </a:t>
            </a:r>
            <a:r>
              <a:rPr lang="en-US" dirty="0" err="1"/>
              <a:t>WellGAN</a:t>
            </a:r>
            <a:r>
              <a:rPr lang="en-US" dirty="0"/>
              <a:t> framework learn the pattern that human draw the n-well for analog </a:t>
            </a:r>
            <a:r>
              <a:rPr lang="en-US" dirty="0" err="1"/>
              <a:t>circuirts</a:t>
            </a:r>
            <a:r>
              <a:rPr lang="en-US" dirty="0"/>
              <a:t> and automatically generate the wells mimicking the learned knowledge. </a:t>
            </a:r>
          </a:p>
          <a:p>
            <a:endParaRPr lang="en-US" dirty="0"/>
          </a:p>
          <a:p>
            <a:r>
              <a:rPr lang="en-US" dirty="0" err="1"/>
              <a:t>Geniusroute</a:t>
            </a:r>
            <a:r>
              <a:rPr lang="en-US" dirty="0"/>
              <a:t> extends this idea to the routing problem.</a:t>
            </a:r>
          </a:p>
        </p:txBody>
      </p:sp>
    </p:spTree>
    <p:extLst>
      <p:ext uri="{BB962C8B-B14F-4D97-AF65-F5344CB8AC3E}">
        <p14:creationId xmlns:p14="http://schemas.microsoft.com/office/powerpoint/2010/main" val="1148840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idea of </a:t>
            </a:r>
            <a:r>
              <a:rPr lang="en-US" dirty="0" err="1"/>
              <a:t>geniusroute</a:t>
            </a:r>
            <a:r>
              <a:rPr lang="en-US" dirty="0"/>
              <a:t> is to learn the way human routing different types of nets by ML model. And use the learned model as a guidance to the automated routing.</a:t>
            </a:r>
          </a:p>
          <a:p>
            <a:endParaRPr lang="en-US" dirty="0"/>
          </a:p>
          <a:p>
            <a:r>
              <a:rPr lang="en-US" dirty="0"/>
              <a:t>Basically we learn where the human is likely to route the nets when seeing the input placement.</a:t>
            </a:r>
          </a:p>
        </p:txBody>
      </p:sp>
    </p:spTree>
    <p:extLst>
      <p:ext uri="{BB962C8B-B14F-4D97-AF65-F5344CB8AC3E}">
        <p14:creationId xmlns:p14="http://schemas.microsoft.com/office/powerpoint/2010/main" val="2136818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2"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103"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1"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1689100" y="330200"/>
            <a:ext cx="21005800" cy="2286000"/>
          </a:xfrm>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New Title &amp; Bullets">
    <p:spTree>
      <p:nvGrpSpPr>
        <p:cNvPr id="1" name=""/>
        <p:cNvGrpSpPr/>
        <p:nvPr/>
      </p:nvGrpSpPr>
      <p:grpSpPr>
        <a:xfrm>
          <a:off x="0" y="0"/>
          <a:ext cx="0" cy="0"/>
          <a:chOff x="0" y="0"/>
          <a:chExt cx="0" cy="0"/>
        </a:xfrm>
      </p:grpSpPr>
      <p:sp>
        <p:nvSpPr>
          <p:cNvPr id="65" name="Title Text"/>
          <p:cNvSpPr txBox="1">
            <a:spLocks noGrp="1"/>
          </p:cNvSpPr>
          <p:nvPr>
            <p:ph type="title"/>
          </p:nvPr>
        </p:nvSpPr>
        <p:spPr>
          <a:xfrm>
            <a:off x="1689100" y="330200"/>
            <a:ext cx="21005800" cy="1428429"/>
          </a:xfrm>
          <a:prstGeom prst="rect">
            <a:avLst/>
          </a:prstGeom>
        </p:spPr>
        <p:txBody>
          <a:bodyPr/>
          <a:lstStyle>
            <a:lvl1pPr>
              <a:defRPr sz="7400">
                <a:solidFill>
                  <a:srgbClr val="333399"/>
                </a:solidFill>
              </a:defRPr>
            </a:lvl1pPr>
          </a:lstStyle>
          <a:p>
            <a:r>
              <a:t>Title Text</a:t>
            </a:r>
          </a:p>
        </p:txBody>
      </p:sp>
      <p:sp>
        <p:nvSpPr>
          <p:cNvPr id="66" name="Body Level One…"/>
          <p:cNvSpPr txBox="1">
            <a:spLocks noGrp="1"/>
          </p:cNvSpPr>
          <p:nvPr>
            <p:ph type="body" idx="1"/>
          </p:nvPr>
        </p:nvSpPr>
        <p:spPr>
          <a:xfrm>
            <a:off x="1689100" y="2286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4" name="Image"/>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75" name="Title Text"/>
          <p:cNvSpPr txBox="1">
            <a:spLocks noGrp="1"/>
          </p:cNvSpPr>
          <p:nvPr>
            <p:ph type="title"/>
          </p:nvPr>
        </p:nvSpPr>
        <p:spPr>
          <a:prstGeom prst="rect">
            <a:avLst/>
          </a:prstGeom>
        </p:spPr>
        <p:txBody>
          <a:bodyPr/>
          <a:lstStyle/>
          <a:p>
            <a:r>
              <a:t>Title Text</a:t>
            </a:r>
          </a:p>
        </p:txBody>
      </p:sp>
      <p:sp>
        <p:nvSpPr>
          <p:cNvPr id="76"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4"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2" name="Image"/>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93" name="Image"/>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94" name="Image"/>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LithoGAN: End-to-End Lithography Modeling with Generative Adversarial Networks"/>
          <p:cNvSpPr txBox="1">
            <a:spLocks noGrp="1"/>
          </p:cNvSpPr>
          <p:nvPr>
            <p:ph type="ctrTitle"/>
          </p:nvPr>
        </p:nvSpPr>
        <p:spPr>
          <a:xfrm>
            <a:off x="1778000" y="4168727"/>
            <a:ext cx="20828000" cy="4648200"/>
          </a:xfrm>
          <a:prstGeom prst="rect">
            <a:avLst/>
          </a:prstGeom>
        </p:spPr>
        <p:txBody>
          <a:bodyPr/>
          <a:lstStyle>
            <a:lvl1pPr defTabSz="726440">
              <a:defRPr sz="9856">
                <a:solidFill>
                  <a:srgbClr val="333399"/>
                </a:solidFill>
              </a:defRPr>
            </a:lvl1pPr>
          </a:lstStyle>
          <a:p>
            <a:r>
              <a:rPr lang="en-US" dirty="0" err="1"/>
              <a:t>GeniusRoute</a:t>
            </a:r>
            <a:r>
              <a:rPr lang="en-US" dirty="0"/>
              <a:t>: A New Analog Routing Paradigm Using Generative Neural Network Guidance</a:t>
            </a:r>
            <a:endParaRPr dirty="0"/>
          </a:p>
        </p:txBody>
      </p:sp>
      <p:sp>
        <p:nvSpPr>
          <p:cNvPr id="129" name="Wei Ye, Mohamed Baker Alawieh, Yibo Lin, and David Z. Pan…"/>
          <p:cNvSpPr txBox="1">
            <a:spLocks noGrp="1"/>
          </p:cNvSpPr>
          <p:nvPr>
            <p:ph type="subTitle" sz="quarter" idx="1"/>
          </p:nvPr>
        </p:nvSpPr>
        <p:spPr>
          <a:xfrm>
            <a:off x="2756468" y="9604327"/>
            <a:ext cx="18871063" cy="2792314"/>
          </a:xfrm>
          <a:prstGeom prst="rect">
            <a:avLst/>
          </a:prstGeom>
        </p:spPr>
        <p:txBody>
          <a:bodyPr>
            <a:normAutofit fontScale="70000" lnSpcReduction="20000"/>
          </a:bodyPr>
          <a:lstStyle/>
          <a:p>
            <a:pPr>
              <a:lnSpc>
                <a:spcPct val="120000"/>
              </a:lnSpc>
            </a:pPr>
            <a:r>
              <a:rPr lang="en-US" b="1" dirty="0"/>
              <a:t>Keren Zhu</a:t>
            </a:r>
            <a:r>
              <a:rPr dirty="0"/>
              <a:t>, </a:t>
            </a:r>
            <a:r>
              <a:rPr lang="en-US" dirty="0" err="1"/>
              <a:t>Mingjie</a:t>
            </a:r>
            <a:r>
              <a:rPr lang="en-US" dirty="0"/>
              <a:t> Liu, </a:t>
            </a:r>
            <a:r>
              <a:rPr lang="en-US" dirty="0" err="1"/>
              <a:t>Yibo</a:t>
            </a:r>
            <a:r>
              <a:rPr lang="en-US" dirty="0"/>
              <a:t> Lin, </a:t>
            </a:r>
            <a:r>
              <a:rPr lang="en-US" dirty="0" err="1"/>
              <a:t>Biying</a:t>
            </a:r>
            <a:r>
              <a:rPr lang="en-US" dirty="0"/>
              <a:t> Xu, </a:t>
            </a:r>
            <a:r>
              <a:rPr lang="en-US" dirty="0" err="1"/>
              <a:t>Shaolan</a:t>
            </a:r>
            <a:r>
              <a:rPr lang="en-US" dirty="0"/>
              <a:t> Li, </a:t>
            </a:r>
            <a:r>
              <a:rPr lang="en-US" dirty="0" err="1"/>
              <a:t>Xiyuan</a:t>
            </a:r>
            <a:r>
              <a:rPr lang="en-US" dirty="0"/>
              <a:t> Tang, Nan Sun </a:t>
            </a:r>
            <a:r>
              <a:rPr dirty="0"/>
              <a:t>and David Z. Pan</a:t>
            </a:r>
          </a:p>
          <a:p>
            <a:pPr>
              <a:defRPr>
                <a:solidFill>
                  <a:srgbClr val="D26929"/>
                </a:solidFill>
              </a:defRPr>
            </a:pPr>
            <a:r>
              <a:rPr dirty="0"/>
              <a:t>ECE Department</a:t>
            </a:r>
          </a:p>
          <a:p>
            <a:pPr>
              <a:defRPr>
                <a:solidFill>
                  <a:srgbClr val="D26929"/>
                </a:solidFill>
              </a:defRPr>
            </a:pPr>
            <a:r>
              <a:rPr dirty="0"/>
              <a:t>The University of Texas at Austin</a:t>
            </a:r>
            <a:endParaRPr lang="en-US" dirty="0"/>
          </a:p>
          <a:p>
            <a:pPr>
              <a:defRPr>
                <a:solidFill>
                  <a:srgbClr val="D26929"/>
                </a:solidFill>
              </a:defRPr>
            </a:pPr>
            <a:r>
              <a:rPr lang="en-US" sz="4500" dirty="0">
                <a:solidFill>
                  <a:schemeClr val="tx1"/>
                </a:solidFill>
              </a:rPr>
              <a:t>This work is supported in part by the NSF under Grant No. 1704758, and the DARPA ERI IDEA program</a:t>
            </a:r>
            <a:endParaRPr sz="4500" dirty="0">
              <a:solidFill>
                <a:schemeClr val="tx1"/>
              </a:solidFill>
            </a:endParaRPr>
          </a:p>
        </p:txBody>
      </p:sp>
      <p:pic>
        <p:nvPicPr>
          <p:cNvPr id="130" name="PMSc_159_university_primar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695" y="691135"/>
            <a:ext cx="5726367" cy="163610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itle 1"/>
          <p:cNvSpPr txBox="1">
            <a:spLocks noGrp="1"/>
          </p:cNvSpPr>
          <p:nvPr>
            <p:ph type="title"/>
          </p:nvPr>
        </p:nvSpPr>
        <p:spPr>
          <a:prstGeom prst="rect">
            <a:avLst/>
          </a:prstGeom>
        </p:spPr>
        <p:txBody>
          <a:bodyPr/>
          <a:lstStyle/>
          <a:p>
            <a:r>
              <a:rPr lang="en-US" dirty="0"/>
              <a:t>A ML-Guided Routing Problem</a:t>
            </a:r>
            <a:endParaRPr dirty="0"/>
          </a:p>
        </p:txBody>
      </p:sp>
      <p:sp>
        <p:nvSpPr>
          <p:cNvPr id="186" name="Slide Number Placeholder 2"/>
          <p:cNvSpPr txBox="1">
            <a:spLocks noGrp="1"/>
          </p:cNvSpPr>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10</a:t>
            </a:fld>
            <a:endParaRPr/>
          </a:p>
        </p:txBody>
      </p:sp>
      <p:sp>
        <p:nvSpPr>
          <p:cNvPr id="187" name="Rectangle"/>
          <p:cNvSpPr/>
          <p:nvPr/>
        </p:nvSpPr>
        <p:spPr>
          <a:xfrm>
            <a:off x="-16934" y="7712274"/>
            <a:ext cx="24490845" cy="1005840"/>
          </a:xfrm>
          <a:prstGeom prst="rect">
            <a:avLst/>
          </a:prstGeom>
          <a:solidFill>
            <a:schemeClr val="accent2">
              <a:lumMod val="40000"/>
              <a:lumOff val="60000"/>
            </a:schemeClr>
          </a:solidFill>
          <a:ln w="12700">
            <a:miter lim="400000"/>
          </a:ln>
        </p:spPr>
        <p:txBody>
          <a:bodyPr lIns="121919" tIns="121919" rIns="121919" bIns="121919" anchor="ctr"/>
          <a:lstStyle/>
          <a:p>
            <a:pPr algn="l" defTabSz="2438400">
              <a:defRPr sz="6400" b="0">
                <a:latin typeface="Calibri"/>
                <a:ea typeface="Calibri"/>
                <a:cs typeface="Calibri"/>
                <a:sym typeface="Calibri"/>
              </a:defRPr>
            </a:pPr>
            <a:endParaRPr dirty="0"/>
          </a:p>
        </p:txBody>
      </p:sp>
      <p:sp>
        <p:nvSpPr>
          <p:cNvPr id="188" name="Rectangle"/>
          <p:cNvSpPr/>
          <p:nvPr/>
        </p:nvSpPr>
        <p:spPr>
          <a:xfrm>
            <a:off x="-16934" y="2286000"/>
            <a:ext cx="24417868" cy="1005840"/>
          </a:xfrm>
          <a:prstGeom prst="rect">
            <a:avLst/>
          </a:prstGeom>
          <a:solidFill>
            <a:srgbClr val="DDDDDD"/>
          </a:solidFill>
          <a:ln w="12700">
            <a:miter lim="400000"/>
          </a:ln>
        </p:spPr>
        <p:txBody>
          <a:bodyPr lIns="121919" tIns="121919" rIns="121919" bIns="121919" anchor="ctr"/>
          <a:lstStyle/>
          <a:p>
            <a:pPr algn="l" defTabSz="2438400">
              <a:defRPr sz="6400" b="0">
                <a:latin typeface="Calibri"/>
                <a:ea typeface="Calibri"/>
                <a:cs typeface="Calibri"/>
                <a:sym typeface="Calibri"/>
              </a:defRPr>
            </a:pPr>
            <a:endParaRPr/>
          </a:p>
        </p:txBody>
      </p:sp>
      <p:sp>
        <p:nvSpPr>
          <p:cNvPr id="189" name="Rectangle 20"/>
          <p:cNvSpPr txBox="1"/>
          <p:nvPr/>
        </p:nvSpPr>
        <p:spPr>
          <a:xfrm>
            <a:off x="9062463" y="12128500"/>
            <a:ext cx="6259084" cy="827917"/>
          </a:xfrm>
          <a:prstGeom prst="rect">
            <a:avLst/>
          </a:prstGeom>
          <a:ln w="12700">
            <a:miter lim="400000"/>
          </a:ln>
          <a:extLst>
            <a:ext uri="{C572A759-6A51-4108-AA02-DFA0A04FC94B}">
              <ma14:wrappingTextBoxFlag xmlns:ma14="http://schemas.microsoft.com/office/mac/drawingml/2011/main" xmlns="" val="1"/>
            </a:ext>
          </a:extLst>
        </p:spPr>
        <p:txBody>
          <a:bodyPr wrap="none" lIns="121919" tIns="121919" rIns="121919" bIns="121919">
            <a:spAutoFit/>
          </a:bodyPr>
          <a:lstStyle/>
          <a:p>
            <a:pPr defTabSz="2844800">
              <a:lnSpc>
                <a:spcPct val="90000"/>
              </a:lnSpc>
              <a:spcBef>
                <a:spcPts val="2000"/>
              </a:spcBef>
              <a:defRPr sz="4000"/>
            </a:pPr>
            <a:r>
              <a:rPr lang="en-US" sz="4200" dirty="0" err="1">
                <a:solidFill>
                  <a:schemeClr val="tx1"/>
                </a:solidFill>
              </a:rPr>
              <a:t>GeniusRoute</a:t>
            </a:r>
            <a:r>
              <a:rPr lang="en-US" sz="4200" dirty="0">
                <a:solidFill>
                  <a:schemeClr val="tx1"/>
                </a:solidFill>
              </a:rPr>
              <a:t> Approach</a:t>
            </a:r>
            <a:endParaRPr dirty="0">
              <a:solidFill>
                <a:schemeClr val="tx1"/>
              </a:solidFill>
            </a:endParaRPr>
          </a:p>
        </p:txBody>
      </p:sp>
      <p:sp>
        <p:nvSpPr>
          <p:cNvPr id="192" name="Rigorous Simulation"/>
          <p:cNvSpPr/>
          <p:nvPr/>
        </p:nvSpPr>
        <p:spPr>
          <a:xfrm>
            <a:off x="8134067" y="4158463"/>
            <a:ext cx="7833813" cy="1384749"/>
          </a:xfrm>
          <a:prstGeom prst="roundRect">
            <a:avLst>
              <a:gd name="adj" fmla="val 0"/>
            </a:avLst>
          </a:prstGeom>
          <a:solidFill>
            <a:schemeClr val="accent3">
              <a:lumOff val="17647"/>
            </a:schemeClr>
          </a:solidFill>
          <a:ln w="12700" cap="flat">
            <a:noFill/>
            <a:miter lim="400000"/>
          </a:ln>
          <a:effectLst/>
          <a:extLst>
            <a:ext uri="{C572A759-6A51-4108-AA02-DFA0A04FC94B}">
              <ma14:wrappingTextBoxFlag xmlns:ma14="http://schemas.microsoft.com/office/mac/drawingml/2011/main" xmlns="" val="1"/>
            </a:ext>
          </a:extLst>
        </p:spPr>
        <p:txBody>
          <a:bodyPr wrap="square" lIns="121919" tIns="121919" rIns="121919" bIns="121919" numCol="1" anchor="ctr">
            <a:noAutofit/>
          </a:bodyPr>
          <a:lstStyle>
            <a:lvl1pPr defTabSz="2438400">
              <a:defRPr sz="4200"/>
            </a:lvl1pPr>
          </a:lstStyle>
          <a:p>
            <a:r>
              <a:rPr lang="en-US" dirty="0"/>
              <a:t>Explicated Constraints</a:t>
            </a:r>
            <a:endParaRPr dirty="0"/>
          </a:p>
        </p:txBody>
      </p:sp>
      <p:sp>
        <p:nvSpPr>
          <p:cNvPr id="193" name="Line"/>
          <p:cNvSpPr/>
          <p:nvPr/>
        </p:nvSpPr>
        <p:spPr>
          <a:xfrm>
            <a:off x="3541181" y="4850837"/>
            <a:ext cx="4592886" cy="0"/>
          </a:xfrm>
          <a:prstGeom prst="line">
            <a:avLst/>
          </a:prstGeom>
          <a:noFill/>
          <a:ln w="50800" cap="flat">
            <a:solidFill>
              <a:srgbClr val="000000"/>
            </a:solidFill>
            <a:prstDash val="solid"/>
            <a:miter lim="800000"/>
            <a:tailEnd type="triangle" w="med" len="med"/>
          </a:ln>
          <a:effectLst/>
        </p:spPr>
        <p:txBody>
          <a:bodyPr wrap="square" lIns="121919" tIns="121919" rIns="121919" bIns="121919" numCol="1" anchor="t">
            <a:noAutofit/>
          </a:bodyPr>
          <a:lstStyle/>
          <a:p>
            <a:pPr algn="l" defTabSz="2438400">
              <a:defRPr sz="6400" b="0">
                <a:latin typeface="Calibri"/>
                <a:ea typeface="Calibri"/>
                <a:cs typeface="Calibri"/>
                <a:sym typeface="Calibri"/>
              </a:defRPr>
            </a:pPr>
            <a:endParaRPr/>
          </a:p>
        </p:txBody>
      </p:sp>
      <p:sp>
        <p:nvSpPr>
          <p:cNvPr id="194" name="Line"/>
          <p:cNvSpPr/>
          <p:nvPr/>
        </p:nvSpPr>
        <p:spPr>
          <a:xfrm>
            <a:off x="16104358" y="4870247"/>
            <a:ext cx="4597551" cy="0"/>
          </a:xfrm>
          <a:prstGeom prst="line">
            <a:avLst/>
          </a:prstGeom>
          <a:noFill/>
          <a:ln w="50800" cap="flat">
            <a:solidFill>
              <a:srgbClr val="000000"/>
            </a:solidFill>
            <a:prstDash val="solid"/>
            <a:miter lim="800000"/>
            <a:tailEnd type="triangle" w="med" len="med"/>
          </a:ln>
          <a:effectLst/>
        </p:spPr>
        <p:txBody>
          <a:bodyPr wrap="square" lIns="121919" tIns="121919" rIns="121919" bIns="121919" numCol="1" anchor="t">
            <a:noAutofit/>
          </a:bodyPr>
          <a:lstStyle/>
          <a:p>
            <a:pPr algn="l" defTabSz="2438400">
              <a:defRPr sz="6400" b="0">
                <a:latin typeface="Calibri"/>
                <a:ea typeface="Calibri"/>
                <a:cs typeface="Calibri"/>
                <a:sym typeface="Calibri"/>
              </a:defRPr>
            </a:pPr>
            <a:endParaRPr/>
          </a:p>
        </p:txBody>
      </p:sp>
      <p:sp>
        <p:nvSpPr>
          <p:cNvPr id="217" name="Compact model: e.g., Mentor Calibre"/>
          <p:cNvSpPr txBox="1"/>
          <p:nvPr/>
        </p:nvSpPr>
        <p:spPr>
          <a:xfrm>
            <a:off x="5988781" y="7806280"/>
            <a:ext cx="12677507" cy="861772"/>
          </a:xfrm>
          <a:prstGeom prst="rect">
            <a:avLst/>
          </a:prstGeom>
          <a:ln w="12700">
            <a:miter lim="400000"/>
          </a:ln>
          <a:extLst>
            <a:ext uri="{C572A759-6A51-4108-AA02-DFA0A04FC94B}">
              <ma14:wrappingTextBoxFlag xmlns:ma14="http://schemas.microsoft.com/office/mac/drawingml/2011/main" xmlns="" val="1"/>
            </a:ext>
          </a:extLst>
        </p:spPr>
        <p:txBody>
          <a:bodyPr wrap="none" lIns="121919" tIns="121919" rIns="121919" bIns="121919">
            <a:spAutoFit/>
          </a:bodyPr>
          <a:lstStyle/>
          <a:p>
            <a:pPr algn="l" defTabSz="2438400">
              <a:defRPr sz="4000"/>
            </a:pPr>
            <a:r>
              <a:rPr lang="en-US" dirty="0"/>
              <a:t>Routing guide: </a:t>
            </a:r>
            <a:r>
              <a:rPr lang="en-US" b="0" dirty="0"/>
              <a:t>routing strategies learned from human</a:t>
            </a:r>
            <a:endParaRPr b="0" dirty="0"/>
          </a:p>
        </p:txBody>
      </p:sp>
      <p:sp>
        <p:nvSpPr>
          <p:cNvPr id="218" name="Rigorous simulation: physics-based simulation, e.g., Synopsys S-Litho"/>
          <p:cNvSpPr txBox="1"/>
          <p:nvPr/>
        </p:nvSpPr>
        <p:spPr>
          <a:xfrm>
            <a:off x="3455170" y="2358034"/>
            <a:ext cx="17473692" cy="861772"/>
          </a:xfrm>
          <a:prstGeom prst="rect">
            <a:avLst/>
          </a:prstGeom>
          <a:ln w="12700">
            <a:miter lim="400000"/>
          </a:ln>
          <a:extLst>
            <a:ext uri="{C572A759-6A51-4108-AA02-DFA0A04FC94B}">
              <ma14:wrappingTextBoxFlag xmlns:ma14="http://schemas.microsoft.com/office/mac/drawingml/2011/main" xmlns="" val="1"/>
            </a:ext>
          </a:extLst>
        </p:spPr>
        <p:txBody>
          <a:bodyPr wrap="none" lIns="121919" tIns="121919" rIns="121919" bIns="121919" anchor="ctr">
            <a:spAutoFit/>
          </a:bodyPr>
          <a:lstStyle/>
          <a:p>
            <a:pPr defTabSz="2438400">
              <a:defRPr sz="4000"/>
            </a:pPr>
            <a:r>
              <a:rPr lang="en-US" dirty="0"/>
              <a:t>Heuristic constraints</a:t>
            </a:r>
            <a:r>
              <a:rPr dirty="0"/>
              <a:t>:</a:t>
            </a:r>
            <a:r>
              <a:rPr b="0" dirty="0"/>
              <a:t> </a:t>
            </a:r>
            <a:r>
              <a:rPr lang="en-US" b="0" dirty="0"/>
              <a:t>use a set of detailed heuristics as routing constraints</a:t>
            </a:r>
            <a:endParaRPr b="0" dirty="0"/>
          </a:p>
        </p:txBody>
      </p:sp>
      <p:sp>
        <p:nvSpPr>
          <p:cNvPr id="39" name="High accuracy but long runtime">
            <a:extLst>
              <a:ext uri="{FF2B5EF4-FFF2-40B4-BE49-F238E27FC236}">
                <a16:creationId xmlns:a16="http://schemas.microsoft.com/office/drawing/2014/main" id="{37358E03-7FA1-004D-B499-67AE85B322C6}"/>
              </a:ext>
            </a:extLst>
          </p:cNvPr>
          <p:cNvSpPr txBox="1"/>
          <p:nvPr/>
        </p:nvSpPr>
        <p:spPr>
          <a:xfrm>
            <a:off x="9032808" y="6212902"/>
            <a:ext cx="6318394" cy="827917"/>
          </a:xfrm>
          <a:prstGeom prst="rect">
            <a:avLst/>
          </a:prstGeom>
          <a:ln w="12700">
            <a:miter lim="400000"/>
          </a:ln>
          <a:extLst>
            <a:ext uri="{C572A759-6A51-4108-AA02-DFA0A04FC94B}">
              <ma14:wrappingTextBoxFlag xmlns:ma14="http://schemas.microsoft.com/office/mac/drawingml/2011/main" xmlns="" val="1"/>
            </a:ext>
          </a:extLst>
        </p:spPr>
        <p:txBody>
          <a:bodyPr wrap="none" lIns="121919" tIns="121919" rIns="121919" bIns="121919">
            <a:spAutoFit/>
          </a:bodyPr>
          <a:lstStyle/>
          <a:p>
            <a:pPr defTabSz="2844800">
              <a:lnSpc>
                <a:spcPct val="90000"/>
              </a:lnSpc>
              <a:spcBef>
                <a:spcPts val="2000"/>
              </a:spcBef>
              <a:defRPr sz="4000"/>
            </a:pPr>
            <a:r>
              <a:rPr lang="en-US" sz="4200" dirty="0">
                <a:solidFill>
                  <a:schemeClr val="tx1"/>
                </a:solidFill>
              </a:rPr>
              <a:t>Conventional Approach</a:t>
            </a:r>
            <a:endParaRPr sz="4200" dirty="0">
              <a:solidFill>
                <a:schemeClr val="tx1"/>
              </a:solidFill>
            </a:endParaRPr>
          </a:p>
        </p:txBody>
      </p:sp>
      <p:sp>
        <p:nvSpPr>
          <p:cNvPr id="37" name="High accuracy but long runtime">
            <a:extLst>
              <a:ext uri="{FF2B5EF4-FFF2-40B4-BE49-F238E27FC236}">
                <a16:creationId xmlns:a16="http://schemas.microsoft.com/office/drawing/2014/main" id="{3BC9ABA7-1DE0-4A33-B03D-AFEF79726BE6}"/>
              </a:ext>
            </a:extLst>
          </p:cNvPr>
          <p:cNvSpPr txBox="1"/>
          <p:nvPr/>
        </p:nvSpPr>
        <p:spPr>
          <a:xfrm>
            <a:off x="21055306" y="4534533"/>
            <a:ext cx="2278828" cy="827917"/>
          </a:xfrm>
          <a:prstGeom prst="rect">
            <a:avLst/>
          </a:prstGeom>
          <a:ln w="12700">
            <a:miter lim="400000"/>
          </a:ln>
          <a:extLst>
            <a:ext uri="{C572A759-6A51-4108-AA02-DFA0A04FC94B}">
              <ma14:wrappingTextBoxFlag xmlns:ma14="http://schemas.microsoft.com/office/mac/drawingml/2011/main" xmlns="" val="1"/>
            </a:ext>
          </a:extLst>
        </p:spPr>
        <p:txBody>
          <a:bodyPr wrap="none" lIns="121919" tIns="121919" rIns="121919" bIns="121919">
            <a:spAutoFit/>
          </a:bodyPr>
          <a:lstStyle/>
          <a:p>
            <a:pPr defTabSz="2844800">
              <a:lnSpc>
                <a:spcPct val="90000"/>
              </a:lnSpc>
              <a:spcBef>
                <a:spcPts val="2000"/>
              </a:spcBef>
              <a:defRPr sz="4000"/>
            </a:pPr>
            <a:r>
              <a:rPr lang="en-US" sz="4200" dirty="0">
                <a:solidFill>
                  <a:schemeClr val="tx1"/>
                </a:solidFill>
              </a:rPr>
              <a:t>Routing</a:t>
            </a:r>
            <a:endParaRPr sz="4200" dirty="0">
              <a:solidFill>
                <a:schemeClr val="tx1"/>
              </a:solidFill>
            </a:endParaRPr>
          </a:p>
        </p:txBody>
      </p:sp>
      <p:sp>
        <p:nvSpPr>
          <p:cNvPr id="38" name="High accuracy but long runtime">
            <a:extLst>
              <a:ext uri="{FF2B5EF4-FFF2-40B4-BE49-F238E27FC236}">
                <a16:creationId xmlns:a16="http://schemas.microsoft.com/office/drawing/2014/main" id="{1181278A-DA48-4C24-AC89-6FBDB7C455AA}"/>
              </a:ext>
            </a:extLst>
          </p:cNvPr>
          <p:cNvSpPr txBox="1"/>
          <p:nvPr/>
        </p:nvSpPr>
        <p:spPr>
          <a:xfrm>
            <a:off x="600312" y="4428286"/>
            <a:ext cx="2940868" cy="827917"/>
          </a:xfrm>
          <a:prstGeom prst="rect">
            <a:avLst/>
          </a:prstGeom>
          <a:ln w="12700">
            <a:miter lim="400000"/>
          </a:ln>
          <a:extLst>
            <a:ext uri="{C572A759-6A51-4108-AA02-DFA0A04FC94B}">
              <ma14:wrappingTextBoxFlag xmlns:ma14="http://schemas.microsoft.com/office/mac/drawingml/2011/main" xmlns="" val="1"/>
            </a:ext>
          </a:extLst>
        </p:spPr>
        <p:txBody>
          <a:bodyPr wrap="none" lIns="121919" tIns="121919" rIns="121919" bIns="121919">
            <a:spAutoFit/>
          </a:bodyPr>
          <a:lstStyle/>
          <a:p>
            <a:pPr defTabSz="2844800">
              <a:lnSpc>
                <a:spcPct val="90000"/>
              </a:lnSpc>
              <a:spcBef>
                <a:spcPts val="2000"/>
              </a:spcBef>
              <a:defRPr sz="4000"/>
            </a:pPr>
            <a:r>
              <a:rPr lang="en-US" sz="4200" dirty="0">
                <a:solidFill>
                  <a:schemeClr val="tx1"/>
                </a:solidFill>
              </a:rPr>
              <a:t>Placement</a:t>
            </a:r>
            <a:endParaRPr sz="4200" dirty="0">
              <a:solidFill>
                <a:schemeClr val="tx1"/>
              </a:solidFill>
            </a:endParaRPr>
          </a:p>
        </p:txBody>
      </p:sp>
      <p:sp>
        <p:nvSpPr>
          <p:cNvPr id="44" name="Rigorous Simulation">
            <a:extLst>
              <a:ext uri="{FF2B5EF4-FFF2-40B4-BE49-F238E27FC236}">
                <a16:creationId xmlns:a16="http://schemas.microsoft.com/office/drawing/2014/main" id="{C365A34E-2F82-49FD-9890-F10A16293736}"/>
              </a:ext>
            </a:extLst>
          </p:cNvPr>
          <p:cNvSpPr/>
          <p:nvPr/>
        </p:nvSpPr>
        <p:spPr>
          <a:xfrm>
            <a:off x="8134067" y="9496890"/>
            <a:ext cx="7833813" cy="2349366"/>
          </a:xfrm>
          <a:prstGeom prst="roundRect">
            <a:avLst>
              <a:gd name="adj" fmla="val 0"/>
            </a:avLst>
          </a:prstGeom>
          <a:solidFill>
            <a:schemeClr val="accent2">
              <a:lumMod val="40000"/>
              <a:lumOff val="60000"/>
            </a:schemeClr>
          </a:solidFill>
          <a:ln w="12700" cap="flat">
            <a:noFill/>
            <a:miter lim="400000"/>
          </a:ln>
          <a:effectLst/>
          <a:extLst>
            <a:ext uri="{C572A759-6A51-4108-AA02-DFA0A04FC94B}">
              <ma14:wrappingTextBoxFlag xmlns:ma14="http://schemas.microsoft.com/office/mac/drawingml/2011/main" xmlns="" val="1"/>
            </a:ext>
          </a:extLst>
        </p:spPr>
        <p:txBody>
          <a:bodyPr wrap="square" lIns="121919" tIns="121919" rIns="121919" bIns="121919" numCol="1" anchor="ctr">
            <a:noAutofit/>
          </a:bodyPr>
          <a:lstStyle>
            <a:lvl1pPr defTabSz="2438400">
              <a:defRPr sz="4200"/>
            </a:lvl1pPr>
          </a:lstStyle>
          <a:p>
            <a:r>
              <a:rPr lang="en-US" dirty="0"/>
              <a:t>Symmetric Constraints</a:t>
            </a:r>
          </a:p>
          <a:p>
            <a:r>
              <a:rPr lang="en-US" dirty="0"/>
              <a:t>+</a:t>
            </a:r>
          </a:p>
          <a:p>
            <a:r>
              <a:rPr lang="en-US" dirty="0"/>
              <a:t>ML-based Routing Guide</a:t>
            </a:r>
            <a:endParaRPr dirty="0"/>
          </a:p>
        </p:txBody>
      </p:sp>
      <p:sp>
        <p:nvSpPr>
          <p:cNvPr id="45" name="Line">
            <a:extLst>
              <a:ext uri="{FF2B5EF4-FFF2-40B4-BE49-F238E27FC236}">
                <a16:creationId xmlns:a16="http://schemas.microsoft.com/office/drawing/2014/main" id="{3D4873C8-BF37-41E5-9D50-6D3E1C7F9B1A}"/>
              </a:ext>
            </a:extLst>
          </p:cNvPr>
          <p:cNvSpPr/>
          <p:nvPr/>
        </p:nvSpPr>
        <p:spPr>
          <a:xfrm>
            <a:off x="3606799" y="10788288"/>
            <a:ext cx="4527267" cy="0"/>
          </a:xfrm>
          <a:prstGeom prst="line">
            <a:avLst/>
          </a:prstGeom>
          <a:noFill/>
          <a:ln w="50800" cap="flat">
            <a:solidFill>
              <a:srgbClr val="000000"/>
            </a:solidFill>
            <a:prstDash val="solid"/>
            <a:miter lim="800000"/>
            <a:tailEnd type="triangle" w="med" len="med"/>
          </a:ln>
          <a:effectLst/>
        </p:spPr>
        <p:txBody>
          <a:bodyPr wrap="square" lIns="121919" tIns="121919" rIns="121919" bIns="121919" numCol="1" anchor="t">
            <a:noAutofit/>
          </a:bodyPr>
          <a:lstStyle/>
          <a:p>
            <a:pPr algn="l" defTabSz="2438400">
              <a:defRPr sz="6400" b="0">
                <a:latin typeface="Calibri"/>
                <a:ea typeface="Calibri"/>
                <a:cs typeface="Calibri"/>
                <a:sym typeface="Calibri"/>
              </a:defRPr>
            </a:pPr>
            <a:endParaRPr/>
          </a:p>
        </p:txBody>
      </p:sp>
      <p:sp>
        <p:nvSpPr>
          <p:cNvPr id="46" name="Line">
            <a:extLst>
              <a:ext uri="{FF2B5EF4-FFF2-40B4-BE49-F238E27FC236}">
                <a16:creationId xmlns:a16="http://schemas.microsoft.com/office/drawing/2014/main" id="{FE2E7DE1-1AD2-49C1-BEE3-39577E0F1F22}"/>
              </a:ext>
            </a:extLst>
          </p:cNvPr>
          <p:cNvSpPr/>
          <p:nvPr/>
        </p:nvSpPr>
        <p:spPr>
          <a:xfrm>
            <a:off x="15967880" y="10788288"/>
            <a:ext cx="4692604" cy="0"/>
          </a:xfrm>
          <a:prstGeom prst="line">
            <a:avLst/>
          </a:prstGeom>
          <a:noFill/>
          <a:ln w="50800" cap="flat">
            <a:solidFill>
              <a:srgbClr val="000000"/>
            </a:solidFill>
            <a:prstDash val="solid"/>
            <a:miter lim="800000"/>
            <a:tailEnd type="triangle" w="med" len="med"/>
          </a:ln>
          <a:effectLst/>
        </p:spPr>
        <p:txBody>
          <a:bodyPr wrap="square" lIns="121919" tIns="121919" rIns="121919" bIns="121919" numCol="1" anchor="t">
            <a:noAutofit/>
          </a:bodyPr>
          <a:lstStyle/>
          <a:p>
            <a:pPr algn="l" defTabSz="2438400">
              <a:defRPr sz="6400" b="0">
                <a:latin typeface="Calibri"/>
                <a:ea typeface="Calibri"/>
                <a:cs typeface="Calibri"/>
                <a:sym typeface="Calibri"/>
              </a:defRPr>
            </a:pPr>
            <a:endParaRPr/>
          </a:p>
        </p:txBody>
      </p:sp>
      <p:sp>
        <p:nvSpPr>
          <p:cNvPr id="47" name="High accuracy but long runtime">
            <a:extLst>
              <a:ext uri="{FF2B5EF4-FFF2-40B4-BE49-F238E27FC236}">
                <a16:creationId xmlns:a16="http://schemas.microsoft.com/office/drawing/2014/main" id="{63AF334A-5949-4FA5-AF6F-FE98C3031313}"/>
              </a:ext>
            </a:extLst>
          </p:cNvPr>
          <p:cNvSpPr txBox="1"/>
          <p:nvPr/>
        </p:nvSpPr>
        <p:spPr>
          <a:xfrm>
            <a:off x="558887" y="10346327"/>
            <a:ext cx="2940868" cy="827917"/>
          </a:xfrm>
          <a:prstGeom prst="rect">
            <a:avLst/>
          </a:prstGeom>
          <a:ln w="12700">
            <a:miter lim="400000"/>
          </a:ln>
          <a:extLst>
            <a:ext uri="{C572A759-6A51-4108-AA02-DFA0A04FC94B}">
              <ma14:wrappingTextBoxFlag xmlns:ma14="http://schemas.microsoft.com/office/mac/drawingml/2011/main" xmlns="" val="1"/>
            </a:ext>
          </a:extLst>
        </p:spPr>
        <p:txBody>
          <a:bodyPr wrap="none" lIns="121919" tIns="121919" rIns="121919" bIns="121919">
            <a:spAutoFit/>
          </a:bodyPr>
          <a:lstStyle/>
          <a:p>
            <a:pPr defTabSz="2844800">
              <a:lnSpc>
                <a:spcPct val="90000"/>
              </a:lnSpc>
              <a:spcBef>
                <a:spcPts val="2000"/>
              </a:spcBef>
              <a:defRPr sz="4000"/>
            </a:pPr>
            <a:r>
              <a:rPr lang="en-US" sz="4200" dirty="0">
                <a:solidFill>
                  <a:schemeClr val="tx1"/>
                </a:solidFill>
              </a:rPr>
              <a:t>Placement</a:t>
            </a:r>
            <a:endParaRPr sz="4200" dirty="0">
              <a:solidFill>
                <a:schemeClr val="tx1"/>
              </a:solidFill>
            </a:endParaRPr>
          </a:p>
        </p:txBody>
      </p:sp>
      <p:sp>
        <p:nvSpPr>
          <p:cNvPr id="48" name="High accuracy but long runtime">
            <a:extLst>
              <a:ext uri="{FF2B5EF4-FFF2-40B4-BE49-F238E27FC236}">
                <a16:creationId xmlns:a16="http://schemas.microsoft.com/office/drawing/2014/main" id="{CEF665FC-D815-49B8-977A-C390505FD60F}"/>
              </a:ext>
            </a:extLst>
          </p:cNvPr>
          <p:cNvSpPr txBox="1"/>
          <p:nvPr/>
        </p:nvSpPr>
        <p:spPr>
          <a:xfrm>
            <a:off x="21207706" y="10374329"/>
            <a:ext cx="2278828" cy="827917"/>
          </a:xfrm>
          <a:prstGeom prst="rect">
            <a:avLst/>
          </a:prstGeom>
          <a:ln w="12700">
            <a:miter lim="400000"/>
          </a:ln>
          <a:extLst>
            <a:ext uri="{C572A759-6A51-4108-AA02-DFA0A04FC94B}">
              <ma14:wrappingTextBoxFlag xmlns:ma14="http://schemas.microsoft.com/office/mac/drawingml/2011/main" xmlns="" val="1"/>
            </a:ext>
          </a:extLst>
        </p:spPr>
        <p:txBody>
          <a:bodyPr wrap="none" lIns="121919" tIns="121919" rIns="121919" bIns="121919">
            <a:spAutoFit/>
          </a:bodyPr>
          <a:lstStyle/>
          <a:p>
            <a:pPr defTabSz="2844800">
              <a:lnSpc>
                <a:spcPct val="90000"/>
              </a:lnSpc>
              <a:spcBef>
                <a:spcPts val="2000"/>
              </a:spcBef>
              <a:defRPr sz="4000"/>
            </a:pPr>
            <a:r>
              <a:rPr lang="en-US" sz="4200" dirty="0">
                <a:solidFill>
                  <a:schemeClr val="tx1"/>
                </a:solidFill>
              </a:rPr>
              <a:t>Routing</a:t>
            </a:r>
            <a:endParaRPr sz="42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9" grpId="0" animBg="1"/>
      <p:bldP spid="217"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9CE3-C3DB-4877-BF9D-986780F0605A}"/>
              </a:ext>
            </a:extLst>
          </p:cNvPr>
          <p:cNvSpPr>
            <a:spLocks noGrp="1"/>
          </p:cNvSpPr>
          <p:nvPr>
            <p:ph type="title"/>
          </p:nvPr>
        </p:nvSpPr>
        <p:spPr/>
        <p:txBody>
          <a:bodyPr/>
          <a:lstStyle/>
          <a:p>
            <a:r>
              <a:rPr lang="en-US" dirty="0"/>
              <a:t>The </a:t>
            </a:r>
            <a:r>
              <a:rPr lang="en-US" dirty="0" err="1"/>
              <a:t>GeniusRoute</a:t>
            </a:r>
            <a:r>
              <a:rPr lang="en-US" dirty="0"/>
              <a:t> Flow</a:t>
            </a:r>
          </a:p>
        </p:txBody>
      </p:sp>
      <p:sp>
        <p:nvSpPr>
          <p:cNvPr id="3" name="Text Placeholder 2">
            <a:extLst>
              <a:ext uri="{FF2B5EF4-FFF2-40B4-BE49-F238E27FC236}">
                <a16:creationId xmlns:a16="http://schemas.microsoft.com/office/drawing/2014/main" id="{67368EBC-404E-46F8-88B9-4DF98FBE15D0}"/>
              </a:ext>
            </a:extLst>
          </p:cNvPr>
          <p:cNvSpPr>
            <a:spLocks noGrp="1"/>
          </p:cNvSpPr>
          <p:nvPr>
            <p:ph type="body" idx="1"/>
          </p:nvPr>
        </p:nvSpPr>
        <p:spPr>
          <a:xfrm>
            <a:off x="14669664" y="2652248"/>
            <a:ext cx="9552106" cy="10160000"/>
          </a:xfrm>
        </p:spPr>
        <p:txBody>
          <a:bodyPr/>
          <a:lstStyle/>
          <a:p>
            <a:r>
              <a:rPr lang="en-US" dirty="0"/>
              <a:t>Learn from GDS layouts</a:t>
            </a:r>
          </a:p>
          <a:p>
            <a:r>
              <a:rPr lang="en-US" dirty="0"/>
              <a:t>Pre-process layouts into images</a:t>
            </a:r>
          </a:p>
          <a:p>
            <a:r>
              <a:rPr lang="en-US" dirty="0"/>
              <a:t>Predict routing probability using autoencoder</a:t>
            </a:r>
          </a:p>
          <a:p>
            <a:r>
              <a:rPr lang="en-US" dirty="0"/>
              <a:t>Use prediction as detailed routing guidance</a:t>
            </a:r>
          </a:p>
        </p:txBody>
      </p:sp>
      <p:pic>
        <p:nvPicPr>
          <p:cNvPr id="4" name="Picture 3" descr="A screenshot of a cell phone&#10;&#10;Description automatically generated">
            <a:extLst>
              <a:ext uri="{FF2B5EF4-FFF2-40B4-BE49-F238E27FC236}">
                <a16:creationId xmlns:a16="http://schemas.microsoft.com/office/drawing/2014/main" id="{16ACF898-D070-491E-BABB-3140ACB70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64" y="1922438"/>
            <a:ext cx="14011394" cy="11301731"/>
          </a:xfrm>
          <a:prstGeom prst="rect">
            <a:avLst/>
          </a:prstGeom>
        </p:spPr>
      </p:pic>
      <p:sp>
        <p:nvSpPr>
          <p:cNvPr id="5" name="Slide Number">
            <a:extLst>
              <a:ext uri="{FF2B5EF4-FFF2-40B4-BE49-F238E27FC236}">
                <a16:creationId xmlns:a16="http://schemas.microsoft.com/office/drawing/2014/main" id="{E7A2D5CC-422F-4B1D-BAE0-CC62F5AD18FB}"/>
              </a:ext>
            </a:extLst>
          </p:cNvPr>
          <p:cNvSpPr txBox="1">
            <a:spLocks noGrp="1"/>
          </p:cNvSpPr>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dirty="0"/>
          </a:p>
        </p:txBody>
      </p:sp>
    </p:spTree>
    <p:extLst>
      <p:ext uri="{BB962C8B-B14F-4D97-AF65-F5344CB8AC3E}">
        <p14:creationId xmlns:p14="http://schemas.microsoft.com/office/powerpoint/2010/main" val="385761821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9DF86-D699-4096-A9F3-DD1D4E7AAFCB}"/>
              </a:ext>
            </a:extLst>
          </p:cNvPr>
          <p:cNvSpPr>
            <a:spLocks noGrp="1"/>
          </p:cNvSpPr>
          <p:nvPr>
            <p:ph type="title"/>
          </p:nvPr>
        </p:nvSpPr>
        <p:spPr/>
        <p:txBody>
          <a:bodyPr>
            <a:normAutofit fontScale="90000"/>
          </a:bodyPr>
          <a:lstStyle/>
          <a:p>
            <a:r>
              <a:rPr lang="en-US" dirty="0"/>
              <a:t>Generating Images with Generative Neural Network</a:t>
            </a:r>
          </a:p>
        </p:txBody>
      </p:sp>
      <p:pic>
        <p:nvPicPr>
          <p:cNvPr id="5" name="Picture 4" descr="A cat looking at a screen&#10;&#10;Description automatically generated">
            <a:extLst>
              <a:ext uri="{FF2B5EF4-FFF2-40B4-BE49-F238E27FC236}">
                <a16:creationId xmlns:a16="http://schemas.microsoft.com/office/drawing/2014/main" id="{773BA01A-4B2C-4DA7-B946-D8E94C9360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475" y="3382307"/>
            <a:ext cx="14088708" cy="7573867"/>
          </a:xfrm>
          <a:prstGeom prst="rect">
            <a:avLst/>
          </a:prstGeom>
        </p:spPr>
      </p:pic>
      <p:pic>
        <p:nvPicPr>
          <p:cNvPr id="7" name="Picture 6" descr="A cat that is looking at the camera&#10;&#10;Description automatically generated">
            <a:extLst>
              <a:ext uri="{FF2B5EF4-FFF2-40B4-BE49-F238E27FC236}">
                <a16:creationId xmlns:a16="http://schemas.microsoft.com/office/drawing/2014/main" id="{C74B36D3-1B4D-49F5-B8ED-3AD841771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3711" y="4325741"/>
            <a:ext cx="7621243" cy="6426712"/>
          </a:xfrm>
          <a:prstGeom prst="rect">
            <a:avLst/>
          </a:prstGeom>
        </p:spPr>
      </p:pic>
    </p:spTree>
    <p:extLst>
      <p:ext uri="{BB962C8B-B14F-4D97-AF65-F5344CB8AC3E}">
        <p14:creationId xmlns:p14="http://schemas.microsoft.com/office/powerpoint/2010/main" val="6462568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Design and Manufacturing w. Lithography Model"/>
          <p:cNvSpPr txBox="1">
            <a:spLocks noGrp="1"/>
          </p:cNvSpPr>
          <p:nvPr>
            <p:ph type="title"/>
          </p:nvPr>
        </p:nvSpPr>
        <p:spPr>
          <a:xfrm>
            <a:off x="1517650" y="330200"/>
            <a:ext cx="21348700" cy="1428429"/>
          </a:xfrm>
          <a:prstGeom prst="rect">
            <a:avLst/>
          </a:prstGeom>
        </p:spPr>
        <p:txBody>
          <a:bodyPr>
            <a:normAutofit fontScale="90000"/>
          </a:bodyPr>
          <a:lstStyle>
            <a:lvl1pPr defTabSz="817244">
              <a:defRPr sz="7326"/>
            </a:lvl1pPr>
          </a:lstStyle>
          <a:p>
            <a:r>
              <a:rPr lang="en-US" dirty="0"/>
              <a:t>Data-Preprocessing: Extracting Routing from Layouts</a:t>
            </a:r>
            <a:endParaRPr dirty="0"/>
          </a:p>
        </p:txBody>
      </p:sp>
      <p:sp>
        <p:nvSpPr>
          <p:cNvPr id="156" name="Slide Number"/>
          <p:cNvSpPr txBox="1">
            <a:spLocks noGrp="1"/>
          </p:cNvSpPr>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13</a:t>
            </a:fld>
            <a:endParaRPr/>
          </a:p>
        </p:txBody>
      </p:sp>
      <p:sp>
        <p:nvSpPr>
          <p:cNvPr id="12" name="Content Placeholder 6">
            <a:extLst>
              <a:ext uri="{FF2B5EF4-FFF2-40B4-BE49-F238E27FC236}">
                <a16:creationId xmlns:a16="http://schemas.microsoft.com/office/drawing/2014/main" id="{6AD699EF-44E6-45B3-A10F-9A75DD5186A0}"/>
              </a:ext>
            </a:extLst>
          </p:cNvPr>
          <p:cNvSpPr txBox="1">
            <a:spLocks noGrp="1"/>
          </p:cNvSpPr>
          <p:nvPr>
            <p:ph type="body" idx="1"/>
          </p:nvPr>
        </p:nvSpPr>
        <p:spPr>
          <a:xfrm>
            <a:off x="14384700" y="4007395"/>
            <a:ext cx="11150221" cy="8057225"/>
          </a:xfrm>
          <a:prstGeom prst="rect">
            <a:avLst/>
          </a:prstGeom>
        </p:spPr>
        <p:txBody>
          <a:bodyPr/>
          <a:lstStyle/>
          <a:p>
            <a:pPr marL="0" indent="0">
              <a:buNone/>
            </a:pPr>
            <a:r>
              <a:rPr lang="en-US" dirty="0"/>
              <a:t>Extract “pins” and routing of nets</a:t>
            </a:r>
          </a:p>
          <a:p>
            <a:pPr marL="0" indent="0">
              <a:buNone/>
            </a:pPr>
            <a:r>
              <a:rPr lang="en-US" dirty="0"/>
              <a:t>Three categories of models:</a:t>
            </a:r>
          </a:p>
          <a:p>
            <a:pPr lvl="1"/>
            <a:r>
              <a:rPr lang="en-US" dirty="0"/>
              <a:t>Symmetric nets</a:t>
            </a:r>
          </a:p>
          <a:p>
            <a:pPr lvl="1"/>
            <a:r>
              <a:rPr lang="en-US" dirty="0"/>
              <a:t>Clocks</a:t>
            </a:r>
          </a:p>
          <a:p>
            <a:pPr lvl="1"/>
            <a:r>
              <a:rPr lang="en-US" dirty="0"/>
              <a:t>Power and Ground</a:t>
            </a:r>
          </a:p>
        </p:txBody>
      </p:sp>
      <p:pic>
        <p:nvPicPr>
          <p:cNvPr id="4" name="Picture 3">
            <a:extLst>
              <a:ext uri="{FF2B5EF4-FFF2-40B4-BE49-F238E27FC236}">
                <a16:creationId xmlns:a16="http://schemas.microsoft.com/office/drawing/2014/main" id="{44F5E850-C357-456E-A190-49CBA8441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99" y="4787999"/>
            <a:ext cx="13177115" cy="6218052"/>
          </a:xfrm>
          <a:prstGeom prst="rect">
            <a:avLst/>
          </a:prstGeom>
        </p:spPr>
      </p:pic>
    </p:spTree>
    <p:extLst>
      <p:ext uri="{BB962C8B-B14F-4D97-AF65-F5344CB8AC3E}">
        <p14:creationId xmlns:p14="http://schemas.microsoft.com/office/powerpoint/2010/main" val="375717971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Design and Manufacturing w. Lithography Model"/>
          <p:cNvSpPr txBox="1">
            <a:spLocks noGrp="1"/>
          </p:cNvSpPr>
          <p:nvPr>
            <p:ph type="title"/>
          </p:nvPr>
        </p:nvSpPr>
        <p:spPr>
          <a:xfrm>
            <a:off x="1517650" y="330200"/>
            <a:ext cx="21348700" cy="1428429"/>
          </a:xfrm>
          <a:prstGeom prst="rect">
            <a:avLst/>
          </a:prstGeom>
        </p:spPr>
        <p:txBody>
          <a:bodyPr>
            <a:normAutofit fontScale="90000"/>
          </a:bodyPr>
          <a:lstStyle>
            <a:lvl1pPr defTabSz="817244">
              <a:defRPr sz="7326"/>
            </a:lvl1pPr>
          </a:lstStyle>
          <a:p>
            <a:r>
              <a:rPr lang="en-US" dirty="0" err="1"/>
              <a:t>GeniusRoute</a:t>
            </a:r>
            <a:r>
              <a:rPr lang="en-US" dirty="0"/>
              <a:t>: Learning Routing Patterns from Human</a:t>
            </a:r>
            <a:endParaRPr dirty="0"/>
          </a:p>
        </p:txBody>
      </p:sp>
      <p:sp>
        <p:nvSpPr>
          <p:cNvPr id="156" name="Slide Number"/>
          <p:cNvSpPr txBox="1">
            <a:spLocks noGrp="1"/>
          </p:cNvSpPr>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14</a:t>
            </a:fld>
            <a:endParaRPr/>
          </a:p>
        </p:txBody>
      </p:sp>
      <p:sp>
        <p:nvSpPr>
          <p:cNvPr id="18" name="High accuracy but long runtime">
            <a:extLst>
              <a:ext uri="{FF2B5EF4-FFF2-40B4-BE49-F238E27FC236}">
                <a16:creationId xmlns:a16="http://schemas.microsoft.com/office/drawing/2014/main" id="{85488CA2-7788-4BEC-B000-E6828F34B960}"/>
              </a:ext>
            </a:extLst>
          </p:cNvPr>
          <p:cNvSpPr txBox="1"/>
          <p:nvPr/>
        </p:nvSpPr>
        <p:spPr>
          <a:xfrm>
            <a:off x="17180835" y="4299225"/>
            <a:ext cx="4104648" cy="827917"/>
          </a:xfrm>
          <a:prstGeom prst="rect">
            <a:avLst/>
          </a:prstGeom>
          <a:ln w="12700">
            <a:miter lim="400000"/>
          </a:ln>
          <a:extLst>
            <a:ext uri="{C572A759-6A51-4108-AA02-DFA0A04FC94B}">
              <ma14:wrappingTextBoxFlag xmlns:ma14="http://schemas.microsoft.com/office/mac/drawingml/2011/main" xmlns="" val="1"/>
            </a:ext>
          </a:extLst>
        </p:spPr>
        <p:txBody>
          <a:bodyPr wrap="none" lIns="121919" tIns="121919" rIns="121919" bIns="121919">
            <a:spAutoFit/>
          </a:bodyPr>
          <a:lstStyle/>
          <a:p>
            <a:pPr defTabSz="2844800">
              <a:lnSpc>
                <a:spcPct val="90000"/>
              </a:lnSpc>
              <a:spcBef>
                <a:spcPts val="2000"/>
              </a:spcBef>
              <a:defRPr sz="4000"/>
            </a:pPr>
            <a:r>
              <a:rPr lang="en-US" sz="4200" dirty="0">
                <a:solidFill>
                  <a:schemeClr val="tx1"/>
                </a:solidFill>
              </a:rPr>
              <a:t>Training Phase</a:t>
            </a:r>
            <a:endParaRPr sz="4200" dirty="0">
              <a:solidFill>
                <a:schemeClr val="tx1"/>
              </a:solidFill>
            </a:endParaRPr>
          </a:p>
        </p:txBody>
      </p:sp>
      <p:sp>
        <p:nvSpPr>
          <p:cNvPr id="19" name="High accuracy but long runtime">
            <a:extLst>
              <a:ext uri="{FF2B5EF4-FFF2-40B4-BE49-F238E27FC236}">
                <a16:creationId xmlns:a16="http://schemas.microsoft.com/office/drawing/2014/main" id="{16C9CCBE-0150-4F13-A2BD-8A969BE1067E}"/>
              </a:ext>
            </a:extLst>
          </p:cNvPr>
          <p:cNvSpPr txBox="1"/>
          <p:nvPr/>
        </p:nvSpPr>
        <p:spPr>
          <a:xfrm>
            <a:off x="17044580" y="10007747"/>
            <a:ext cx="4377158" cy="827917"/>
          </a:xfrm>
          <a:prstGeom prst="rect">
            <a:avLst/>
          </a:prstGeom>
          <a:ln w="12700">
            <a:miter lim="400000"/>
          </a:ln>
          <a:extLst>
            <a:ext uri="{C572A759-6A51-4108-AA02-DFA0A04FC94B}">
              <ma14:wrappingTextBoxFlag xmlns:ma14="http://schemas.microsoft.com/office/mac/drawingml/2011/main" xmlns="" val="1"/>
            </a:ext>
          </a:extLst>
        </p:spPr>
        <p:txBody>
          <a:bodyPr wrap="none" lIns="121919" tIns="121919" rIns="121919" bIns="121919">
            <a:spAutoFit/>
          </a:bodyPr>
          <a:lstStyle/>
          <a:p>
            <a:pPr defTabSz="2844800">
              <a:lnSpc>
                <a:spcPct val="90000"/>
              </a:lnSpc>
              <a:spcBef>
                <a:spcPts val="2000"/>
              </a:spcBef>
              <a:defRPr sz="4000"/>
            </a:pPr>
            <a:r>
              <a:rPr lang="en-US" sz="4200" dirty="0">
                <a:solidFill>
                  <a:schemeClr val="tx1"/>
                </a:solidFill>
              </a:rPr>
              <a:t>Inference Phase</a:t>
            </a:r>
            <a:endParaRPr sz="4200" dirty="0">
              <a:solidFill>
                <a:schemeClr val="tx1"/>
              </a:solidFill>
            </a:endParaRPr>
          </a:p>
        </p:txBody>
      </p:sp>
      <p:pic>
        <p:nvPicPr>
          <p:cNvPr id="3" name="Picture 2" descr="A close up of a logo&#10;&#10;Description automatically generated">
            <a:extLst>
              <a:ext uri="{FF2B5EF4-FFF2-40B4-BE49-F238E27FC236}">
                <a16:creationId xmlns:a16="http://schemas.microsoft.com/office/drawing/2014/main" id="{0EC3BDEF-2A2C-4C74-BEDF-0A043B55D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797" y="2597442"/>
            <a:ext cx="13672307" cy="4851174"/>
          </a:xfrm>
          <a:prstGeom prst="rect">
            <a:avLst/>
          </a:prstGeom>
        </p:spPr>
      </p:pic>
      <p:pic>
        <p:nvPicPr>
          <p:cNvPr id="5" name="Picture 4" descr="A close up of a logo&#10;&#10;Description automatically generated">
            <a:extLst>
              <a:ext uri="{FF2B5EF4-FFF2-40B4-BE49-F238E27FC236}">
                <a16:creationId xmlns:a16="http://schemas.microsoft.com/office/drawing/2014/main" id="{FC7D9C85-0DE2-438E-AF3E-B0271538E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457" y="7863008"/>
            <a:ext cx="14934823" cy="5117394"/>
          </a:xfrm>
          <a:prstGeom prst="rect">
            <a:avLst/>
          </a:prstGeom>
        </p:spPr>
      </p:pic>
      <p:sp>
        <p:nvSpPr>
          <p:cNvPr id="11" name="Thought Bubble: Cloud 10">
            <a:extLst>
              <a:ext uri="{FF2B5EF4-FFF2-40B4-BE49-F238E27FC236}">
                <a16:creationId xmlns:a16="http://schemas.microsoft.com/office/drawing/2014/main" id="{440EB0D4-D4E6-4623-AD6D-EE1477584924}"/>
              </a:ext>
            </a:extLst>
          </p:cNvPr>
          <p:cNvSpPr/>
          <p:nvPr/>
        </p:nvSpPr>
        <p:spPr>
          <a:xfrm>
            <a:off x="16303208" y="5981100"/>
            <a:ext cx="7454335" cy="3373276"/>
          </a:xfrm>
          <a:prstGeom prst="cloudCallou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2438400" rtl="0" fontAlgn="auto" latinLnBrk="0" hangingPunct="0">
              <a:lnSpc>
                <a:spcPct val="100000"/>
              </a:lnSpc>
              <a:spcBef>
                <a:spcPts val="0"/>
              </a:spcBef>
              <a:spcAft>
                <a:spcPts val="0"/>
              </a:spcAft>
              <a:buClrTx/>
              <a:buSzTx/>
              <a:buFontTx/>
              <a:buNone/>
              <a:tabLst/>
            </a:pPr>
            <a:r>
              <a:rPr kumimoji="0" lang="en-US" sz="6400" b="0" i="0" u="none" strike="noStrike" cap="none" spc="0" normalizeH="0" baseline="0" dirty="0">
                <a:ln>
                  <a:noFill/>
                </a:ln>
                <a:solidFill>
                  <a:srgbClr val="000000"/>
                </a:solidFill>
                <a:effectLst/>
                <a:uFillTx/>
                <a:latin typeface="Calibri"/>
                <a:ea typeface="Calibri"/>
                <a:cs typeface="Calibri"/>
                <a:sym typeface="Calibri"/>
              </a:rPr>
              <a:t>Do we have enough data?</a:t>
            </a:r>
          </a:p>
        </p:txBody>
      </p:sp>
      <p:grpSp>
        <p:nvGrpSpPr>
          <p:cNvPr id="9" name="Group 8">
            <a:extLst>
              <a:ext uri="{FF2B5EF4-FFF2-40B4-BE49-F238E27FC236}">
                <a16:creationId xmlns:a16="http://schemas.microsoft.com/office/drawing/2014/main" id="{D03CACD1-80F6-4B6C-A02B-F1F572AB9B8B}"/>
              </a:ext>
            </a:extLst>
          </p:cNvPr>
          <p:cNvGrpSpPr/>
          <p:nvPr/>
        </p:nvGrpSpPr>
        <p:grpSpPr>
          <a:xfrm>
            <a:off x="6864823" y="12242042"/>
            <a:ext cx="1937983" cy="866632"/>
            <a:chOff x="6864823" y="10802200"/>
            <a:chExt cx="2347415" cy="2306473"/>
          </a:xfrm>
        </p:grpSpPr>
        <p:sp>
          <p:nvSpPr>
            <p:cNvPr id="10" name="Speech Bubble: Rectangle 9">
              <a:extLst>
                <a:ext uri="{FF2B5EF4-FFF2-40B4-BE49-F238E27FC236}">
                  <a16:creationId xmlns:a16="http://schemas.microsoft.com/office/drawing/2014/main" id="{39B0CB7F-1285-41B2-87C6-AA101AF12B45}"/>
                </a:ext>
              </a:extLst>
            </p:cNvPr>
            <p:cNvSpPr/>
            <p:nvPr/>
          </p:nvSpPr>
          <p:spPr>
            <a:xfrm rot="10800000">
              <a:off x="6864823" y="10802200"/>
              <a:ext cx="2347415" cy="2306473"/>
            </a:xfrm>
            <a:prstGeom prst="wedgeRectCallou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2438400" rtl="0" fontAlgn="auto" latinLnBrk="0" hangingPunct="0">
                <a:lnSpc>
                  <a:spcPct val="100000"/>
                </a:lnSpc>
                <a:spcBef>
                  <a:spcPts val="0"/>
                </a:spcBef>
                <a:spcAft>
                  <a:spcPts val="0"/>
                </a:spcAft>
                <a:buClrTx/>
                <a:buSzTx/>
                <a:buFontTx/>
                <a:buNone/>
                <a:tabLst/>
              </a:pPr>
              <a:endParaRPr kumimoji="0" lang="en-US" sz="64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 name="TextBox 11">
              <a:extLst>
                <a:ext uri="{FF2B5EF4-FFF2-40B4-BE49-F238E27FC236}">
                  <a16:creationId xmlns:a16="http://schemas.microsoft.com/office/drawing/2014/main" id="{91F3374C-FF4D-418C-B3CE-7288EA446AB9}"/>
                </a:ext>
              </a:extLst>
            </p:cNvPr>
            <p:cNvSpPr txBox="1"/>
            <p:nvPr/>
          </p:nvSpPr>
          <p:spPr>
            <a:xfrm>
              <a:off x="7126138" y="11505684"/>
              <a:ext cx="1824786" cy="848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Helvetica Neue"/>
                  <a:ea typeface="Helvetica Neue"/>
                  <a:cs typeface="Helvetica Neue"/>
                  <a:sym typeface="Helvetica Neue"/>
                </a:rPr>
                <a:t>Trained</a:t>
              </a:r>
            </a:p>
          </p:txBody>
        </p:sp>
      </p:grpSp>
    </p:spTree>
    <p:extLst>
      <p:ext uri="{BB962C8B-B14F-4D97-AF65-F5344CB8AC3E}">
        <p14:creationId xmlns:p14="http://schemas.microsoft.com/office/powerpoint/2010/main" val="15887753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2DAA-B7EA-45AB-A036-96C9478FEE87}"/>
              </a:ext>
            </a:extLst>
          </p:cNvPr>
          <p:cNvSpPr>
            <a:spLocks noGrp="1"/>
          </p:cNvSpPr>
          <p:nvPr>
            <p:ph type="title"/>
          </p:nvPr>
        </p:nvSpPr>
        <p:spPr/>
        <p:txBody>
          <a:bodyPr/>
          <a:lstStyle/>
          <a:p>
            <a:r>
              <a:rPr lang="en-US" dirty="0"/>
              <a:t>3-Stage Semi-supervised Training Algorithm</a:t>
            </a:r>
          </a:p>
        </p:txBody>
      </p:sp>
      <p:sp>
        <p:nvSpPr>
          <p:cNvPr id="3" name="Text Placeholder 2">
            <a:extLst>
              <a:ext uri="{FF2B5EF4-FFF2-40B4-BE49-F238E27FC236}">
                <a16:creationId xmlns:a16="http://schemas.microsoft.com/office/drawing/2014/main" id="{1E68CBF4-462A-4A91-A652-1A4496A7E6A8}"/>
              </a:ext>
            </a:extLst>
          </p:cNvPr>
          <p:cNvSpPr>
            <a:spLocks noGrp="1"/>
          </p:cNvSpPr>
          <p:nvPr>
            <p:ph type="body" idx="1"/>
          </p:nvPr>
        </p:nvSpPr>
        <p:spPr>
          <a:xfrm>
            <a:off x="14589456" y="2286000"/>
            <a:ext cx="8105443" cy="10160000"/>
          </a:xfrm>
        </p:spPr>
        <p:txBody>
          <a:bodyPr/>
          <a:lstStyle/>
          <a:p>
            <a:r>
              <a:rPr lang="en-US" dirty="0"/>
              <a:t>Labeled layouts are hard to get</a:t>
            </a:r>
          </a:p>
          <a:p>
            <a:r>
              <a:rPr lang="en-US" dirty="0"/>
              <a:t>Could rely on unlabeled data to help train the model</a:t>
            </a:r>
          </a:p>
        </p:txBody>
      </p:sp>
      <p:sp>
        <p:nvSpPr>
          <p:cNvPr id="6" name="Rectangle 5">
            <a:extLst>
              <a:ext uri="{FF2B5EF4-FFF2-40B4-BE49-F238E27FC236}">
                <a16:creationId xmlns:a16="http://schemas.microsoft.com/office/drawing/2014/main" id="{FD0856E7-DA37-4AC1-80BC-B089EA987883}"/>
              </a:ext>
            </a:extLst>
          </p:cNvPr>
          <p:cNvSpPr/>
          <p:nvPr/>
        </p:nvSpPr>
        <p:spPr>
          <a:xfrm>
            <a:off x="9034818" y="4271749"/>
            <a:ext cx="3157182" cy="6632812"/>
          </a:xfrm>
          <a:prstGeom prst="rec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2438400" rtl="0" fontAlgn="auto" latinLnBrk="0" hangingPunct="0">
              <a:lnSpc>
                <a:spcPct val="100000"/>
              </a:lnSpc>
              <a:spcBef>
                <a:spcPts val="0"/>
              </a:spcBef>
              <a:spcAft>
                <a:spcPts val="0"/>
              </a:spcAft>
              <a:buClrTx/>
              <a:buSzTx/>
              <a:buFontTx/>
              <a:buNone/>
              <a:tabLst/>
            </a:pPr>
            <a:endParaRPr kumimoji="0" lang="en-US" sz="64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 name="TextBox 6">
            <a:extLst>
              <a:ext uri="{FF2B5EF4-FFF2-40B4-BE49-F238E27FC236}">
                <a16:creationId xmlns:a16="http://schemas.microsoft.com/office/drawing/2014/main" id="{B32662C6-1FAA-42EA-BEB7-72C2C3A301F4}"/>
              </a:ext>
            </a:extLst>
          </p:cNvPr>
          <p:cNvSpPr txBox="1"/>
          <p:nvPr/>
        </p:nvSpPr>
        <p:spPr>
          <a:xfrm>
            <a:off x="9432797" y="6798195"/>
            <a:ext cx="2361224"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000000"/>
                </a:solidFill>
                <a:effectLst/>
                <a:uFillTx/>
                <a:latin typeface="Helvetica Neue"/>
                <a:ea typeface="Helvetica Neue"/>
                <a:cs typeface="Helvetica Neue"/>
                <a:sym typeface="Helvetica Neue"/>
              </a:rPr>
              <a:t>Neural </a:t>
            </a:r>
          </a:p>
          <a:p>
            <a:pPr marL="0" marR="0" indent="0" algn="ctr" defTabSz="825500" rtl="0" fontAlgn="auto" latinLnBrk="0" hangingPunct="0">
              <a:lnSpc>
                <a:spcPct val="100000"/>
              </a:lnSpc>
              <a:spcBef>
                <a:spcPts val="0"/>
              </a:spcBef>
              <a:spcAft>
                <a:spcPts val="0"/>
              </a:spcAft>
              <a:buClrTx/>
              <a:buSzTx/>
              <a:buFontTx/>
              <a:buNone/>
              <a:tabLst/>
            </a:pPr>
            <a:r>
              <a:rPr kumimoji="0" lang="en-US" sz="4800" b="0" i="0" u="none" strike="noStrike" cap="none" spc="0" normalizeH="0" baseline="0" dirty="0">
                <a:ln>
                  <a:noFill/>
                </a:ln>
                <a:solidFill>
                  <a:srgbClr val="000000"/>
                </a:solidFill>
                <a:effectLst/>
                <a:uFillTx/>
                <a:latin typeface="Helvetica Neue"/>
                <a:ea typeface="Helvetica Neue"/>
                <a:cs typeface="Helvetica Neue"/>
                <a:sym typeface="Helvetica Neue"/>
              </a:rPr>
              <a:t>Network</a:t>
            </a:r>
          </a:p>
        </p:txBody>
      </p:sp>
      <p:sp>
        <p:nvSpPr>
          <p:cNvPr id="9" name="Flowchart: Direct Access Storage 8">
            <a:extLst>
              <a:ext uri="{FF2B5EF4-FFF2-40B4-BE49-F238E27FC236}">
                <a16:creationId xmlns:a16="http://schemas.microsoft.com/office/drawing/2014/main" id="{6419E191-4306-45AE-B3A0-3C50C76C4391}"/>
              </a:ext>
            </a:extLst>
          </p:cNvPr>
          <p:cNvSpPr/>
          <p:nvPr/>
        </p:nvSpPr>
        <p:spPr>
          <a:xfrm>
            <a:off x="1444155" y="4150527"/>
            <a:ext cx="3615283" cy="2647666"/>
          </a:xfrm>
          <a:prstGeom prst="flowChartMagneticDrum">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2438400" rtl="0" fontAlgn="auto" latinLnBrk="0" hangingPunct="0">
              <a:lnSpc>
                <a:spcPct val="100000"/>
              </a:lnSpc>
              <a:spcBef>
                <a:spcPts val="0"/>
              </a:spcBef>
              <a:spcAft>
                <a:spcPts val="0"/>
              </a:spcAft>
              <a:buClrTx/>
              <a:buSzTx/>
              <a:buFontTx/>
              <a:buNone/>
              <a:tabLst/>
            </a:pPr>
            <a:endParaRPr kumimoji="0" lang="en-US" sz="6400" b="0" i="0" u="none" strike="noStrike" cap="none" spc="0" normalizeH="0" baseline="0">
              <a:ln>
                <a:noFill/>
              </a:ln>
              <a:solidFill>
                <a:srgbClr val="000000"/>
              </a:solidFill>
              <a:effectLst/>
              <a:uFillTx/>
              <a:latin typeface="Calibri"/>
              <a:ea typeface="Calibri"/>
              <a:cs typeface="Calibri"/>
              <a:sym typeface="Calibri"/>
            </a:endParaRPr>
          </a:p>
        </p:txBody>
      </p:sp>
      <p:sp>
        <p:nvSpPr>
          <p:cNvPr id="10" name="Flowchart: Direct Access Storage 9">
            <a:extLst>
              <a:ext uri="{FF2B5EF4-FFF2-40B4-BE49-F238E27FC236}">
                <a16:creationId xmlns:a16="http://schemas.microsoft.com/office/drawing/2014/main" id="{753205C0-72F7-4489-B568-B4402CA4EB72}"/>
              </a:ext>
            </a:extLst>
          </p:cNvPr>
          <p:cNvSpPr/>
          <p:nvPr/>
        </p:nvSpPr>
        <p:spPr>
          <a:xfrm>
            <a:off x="1432194" y="8256893"/>
            <a:ext cx="3615283" cy="2647666"/>
          </a:xfrm>
          <a:prstGeom prst="flowChartMagneticDrum">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2438400" rtl="0" fontAlgn="auto" latinLnBrk="0" hangingPunct="0">
              <a:lnSpc>
                <a:spcPct val="100000"/>
              </a:lnSpc>
              <a:spcBef>
                <a:spcPts val="0"/>
              </a:spcBef>
              <a:spcAft>
                <a:spcPts val="0"/>
              </a:spcAft>
              <a:buClrTx/>
              <a:buSzTx/>
              <a:buFontTx/>
              <a:buNone/>
              <a:tabLst/>
            </a:pPr>
            <a:endParaRPr kumimoji="0" lang="en-US" sz="6400" b="0" i="0" u="none" strike="noStrike" cap="none" spc="0" normalizeH="0" baseline="0">
              <a:ln>
                <a:noFill/>
              </a:ln>
              <a:solidFill>
                <a:srgbClr val="000000"/>
              </a:solidFill>
              <a:effectLst/>
              <a:uFillTx/>
              <a:latin typeface="Calibri"/>
              <a:ea typeface="Calibri"/>
              <a:cs typeface="Calibri"/>
              <a:sym typeface="Calibri"/>
            </a:endParaRPr>
          </a:p>
        </p:txBody>
      </p:sp>
      <p:sp>
        <p:nvSpPr>
          <p:cNvPr id="11" name="Arrow: Right 10">
            <a:extLst>
              <a:ext uri="{FF2B5EF4-FFF2-40B4-BE49-F238E27FC236}">
                <a16:creationId xmlns:a16="http://schemas.microsoft.com/office/drawing/2014/main" id="{339993C4-AA72-494E-A61E-D1A18DE09EF1}"/>
              </a:ext>
            </a:extLst>
          </p:cNvPr>
          <p:cNvSpPr/>
          <p:nvPr/>
        </p:nvSpPr>
        <p:spPr>
          <a:xfrm>
            <a:off x="5445458" y="4271749"/>
            <a:ext cx="3311856" cy="2526444"/>
          </a:xfrm>
          <a:prstGeom prst="rightArrow">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2438400" rtl="0" fontAlgn="auto" latinLnBrk="0" hangingPunct="0">
              <a:lnSpc>
                <a:spcPct val="100000"/>
              </a:lnSpc>
              <a:spcBef>
                <a:spcPts val="0"/>
              </a:spcBef>
              <a:spcAft>
                <a:spcPts val="0"/>
              </a:spcAft>
              <a:buClrTx/>
              <a:buSzTx/>
              <a:buFontTx/>
              <a:buNone/>
              <a:tabLst/>
            </a:pPr>
            <a:endParaRPr kumimoji="0" lang="en-US" sz="6400" b="0" i="0" u="none" strike="noStrike" cap="none" spc="0" normalizeH="0" baseline="0">
              <a:ln>
                <a:noFill/>
              </a:ln>
              <a:solidFill>
                <a:srgbClr val="000000"/>
              </a:solidFill>
              <a:effectLst/>
              <a:uFillTx/>
              <a:latin typeface="Calibri"/>
              <a:ea typeface="Calibri"/>
              <a:cs typeface="Calibri"/>
              <a:sym typeface="Calibri"/>
            </a:endParaRPr>
          </a:p>
        </p:txBody>
      </p:sp>
      <p:sp>
        <p:nvSpPr>
          <p:cNvPr id="13" name="Arrow: Right 12">
            <a:extLst>
              <a:ext uri="{FF2B5EF4-FFF2-40B4-BE49-F238E27FC236}">
                <a16:creationId xmlns:a16="http://schemas.microsoft.com/office/drawing/2014/main" id="{50DFF078-D01C-45A2-AAC3-FB56CE49654E}"/>
              </a:ext>
            </a:extLst>
          </p:cNvPr>
          <p:cNvSpPr/>
          <p:nvPr/>
        </p:nvSpPr>
        <p:spPr>
          <a:xfrm>
            <a:off x="5445457" y="8563068"/>
            <a:ext cx="3311855" cy="2341491"/>
          </a:xfrm>
          <a:prstGeom prst="rightArrow">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2438400" rtl="0" fontAlgn="auto" latinLnBrk="0" hangingPunct="0">
              <a:lnSpc>
                <a:spcPct val="100000"/>
              </a:lnSpc>
              <a:spcBef>
                <a:spcPts val="0"/>
              </a:spcBef>
              <a:spcAft>
                <a:spcPts val="0"/>
              </a:spcAft>
              <a:buClrTx/>
              <a:buSzTx/>
              <a:buFontTx/>
              <a:buNone/>
              <a:tabLst/>
            </a:pPr>
            <a:endParaRPr kumimoji="0" lang="en-US" sz="6400" b="0" i="0" u="none" strike="noStrike" cap="none" spc="0" normalizeH="0" baseline="0">
              <a:ln>
                <a:noFill/>
              </a:ln>
              <a:solidFill>
                <a:srgbClr val="000000"/>
              </a:solidFill>
              <a:effectLst/>
              <a:uFillTx/>
              <a:latin typeface="Calibri"/>
              <a:ea typeface="Calibri"/>
              <a:cs typeface="Calibri"/>
              <a:sym typeface="Calibri"/>
            </a:endParaRPr>
          </a:p>
        </p:txBody>
      </p:sp>
      <p:sp>
        <p:nvSpPr>
          <p:cNvPr id="14" name="TextBox 13">
            <a:extLst>
              <a:ext uri="{FF2B5EF4-FFF2-40B4-BE49-F238E27FC236}">
                <a16:creationId xmlns:a16="http://schemas.microsoft.com/office/drawing/2014/main" id="{CA9427B7-B98C-49FF-AAFD-EE3DB0C9ABF6}"/>
              </a:ext>
            </a:extLst>
          </p:cNvPr>
          <p:cNvSpPr txBox="1"/>
          <p:nvPr/>
        </p:nvSpPr>
        <p:spPr>
          <a:xfrm>
            <a:off x="1444156" y="4973368"/>
            <a:ext cx="2555187"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t>Unlabeled </a:t>
            </a:r>
          </a:p>
          <a:p>
            <a:pPr marL="0" marR="0" indent="0" algn="ctr" defTabSz="825500" rtl="0" fontAlgn="auto" latinLnBrk="0" hangingPunct="0">
              <a:lnSpc>
                <a:spcPct val="100000"/>
              </a:lnSpc>
              <a:spcBef>
                <a:spcPts val="0"/>
              </a:spcBef>
              <a:spcAft>
                <a:spcPts val="0"/>
              </a:spcAft>
              <a:buClrTx/>
              <a:buSzTx/>
              <a:buFontTx/>
              <a:buNone/>
              <a:tabLst/>
            </a:pPr>
            <a:r>
              <a:rPr lang="en-US" sz="4000" b="0" dirty="0"/>
              <a:t>Data</a:t>
            </a:r>
            <a:endParaRPr kumimoji="0" lang="en-US" sz="4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5" name="TextBox 14">
            <a:extLst>
              <a:ext uri="{FF2B5EF4-FFF2-40B4-BE49-F238E27FC236}">
                <a16:creationId xmlns:a16="http://schemas.microsoft.com/office/drawing/2014/main" id="{89946380-BC4C-48AD-9BC6-D668B7C29231}"/>
              </a:ext>
            </a:extLst>
          </p:cNvPr>
          <p:cNvSpPr txBox="1"/>
          <p:nvPr/>
        </p:nvSpPr>
        <p:spPr>
          <a:xfrm>
            <a:off x="5677288" y="5096478"/>
            <a:ext cx="2608086"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3200" b="0" dirty="0"/>
              <a:t>Unsupervised</a:t>
            </a:r>
          </a:p>
          <a:p>
            <a:pPr marL="0" marR="0" indent="0" algn="ctr" defTabSz="825500" rtl="0" fontAlgn="auto" latinLnBrk="0" hangingPunct="0">
              <a:lnSpc>
                <a:spcPct val="100000"/>
              </a:lnSpc>
              <a:spcBef>
                <a:spcPts val="0"/>
              </a:spcBef>
              <a:spcAft>
                <a:spcPts val="0"/>
              </a:spcAft>
              <a:buClrTx/>
              <a:buSzTx/>
              <a:buFontTx/>
              <a:buNone/>
              <a:tabLst/>
            </a:pPr>
            <a:r>
              <a:rPr lang="en-US" sz="3200" b="0" dirty="0"/>
              <a:t>Pre-train</a:t>
            </a:r>
            <a:endParaRPr kumimoji="0" lang="en-US" sz="4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6" name="TextBox 15">
            <a:extLst>
              <a:ext uri="{FF2B5EF4-FFF2-40B4-BE49-F238E27FC236}">
                <a16:creationId xmlns:a16="http://schemas.microsoft.com/office/drawing/2014/main" id="{FC1818AC-2C59-464C-BD9C-C3DA8366376A}"/>
              </a:ext>
            </a:extLst>
          </p:cNvPr>
          <p:cNvSpPr txBox="1"/>
          <p:nvPr/>
        </p:nvSpPr>
        <p:spPr>
          <a:xfrm>
            <a:off x="1838609" y="9222371"/>
            <a:ext cx="207108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t>Labeled </a:t>
            </a:r>
          </a:p>
          <a:p>
            <a:pPr marL="0" marR="0" indent="0" algn="ctr" defTabSz="825500" rtl="0" fontAlgn="auto" latinLnBrk="0" hangingPunct="0">
              <a:lnSpc>
                <a:spcPct val="100000"/>
              </a:lnSpc>
              <a:spcBef>
                <a:spcPts val="0"/>
              </a:spcBef>
              <a:spcAft>
                <a:spcPts val="0"/>
              </a:spcAft>
              <a:buClrTx/>
              <a:buSzTx/>
              <a:buFontTx/>
              <a:buNone/>
              <a:tabLst/>
            </a:pPr>
            <a:r>
              <a:rPr lang="en-US" sz="4000" b="0" dirty="0"/>
              <a:t>Data</a:t>
            </a:r>
            <a:endParaRPr kumimoji="0" lang="en-US" sz="4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7" name="TextBox 16">
            <a:extLst>
              <a:ext uri="{FF2B5EF4-FFF2-40B4-BE49-F238E27FC236}">
                <a16:creationId xmlns:a16="http://schemas.microsoft.com/office/drawing/2014/main" id="{D3A3ED85-B936-4442-97C1-51538EE9A06B}"/>
              </a:ext>
            </a:extLst>
          </p:cNvPr>
          <p:cNvSpPr txBox="1"/>
          <p:nvPr/>
        </p:nvSpPr>
        <p:spPr>
          <a:xfrm>
            <a:off x="6019080" y="9210893"/>
            <a:ext cx="2152832"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Helvetica Neue"/>
                <a:ea typeface="Helvetica Neue"/>
                <a:cs typeface="Helvetica Neue"/>
                <a:sym typeface="Helvetica Neue"/>
              </a:rPr>
              <a:t>Supervised</a:t>
            </a:r>
            <a:endParaRPr lang="en-US" sz="3200" b="0" dirty="0"/>
          </a:p>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Helvetica Neue"/>
                <a:ea typeface="Helvetica Neue"/>
                <a:cs typeface="Helvetica Neue"/>
                <a:sym typeface="Helvetica Neue"/>
              </a:rPr>
              <a:t>Training</a:t>
            </a:r>
          </a:p>
        </p:txBody>
      </p:sp>
      <p:sp>
        <p:nvSpPr>
          <p:cNvPr id="18" name="Slide Number">
            <a:extLst>
              <a:ext uri="{FF2B5EF4-FFF2-40B4-BE49-F238E27FC236}">
                <a16:creationId xmlns:a16="http://schemas.microsoft.com/office/drawing/2014/main" id="{2E0DBDF3-8B61-4588-8161-224CFF66D685}"/>
              </a:ext>
            </a:extLst>
          </p:cNvPr>
          <p:cNvSpPr txBox="1">
            <a:spLocks noGrp="1"/>
          </p:cNvSpPr>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15</a:t>
            </a:fld>
            <a:endParaRPr dirty="0"/>
          </a:p>
        </p:txBody>
      </p:sp>
    </p:spTree>
    <p:extLst>
      <p:ext uri="{BB962C8B-B14F-4D97-AF65-F5344CB8AC3E}">
        <p14:creationId xmlns:p14="http://schemas.microsoft.com/office/powerpoint/2010/main" val="134371849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Design and Manufacturing w. Lithography Model"/>
          <p:cNvSpPr txBox="1">
            <a:spLocks noGrp="1"/>
          </p:cNvSpPr>
          <p:nvPr>
            <p:ph type="title"/>
          </p:nvPr>
        </p:nvSpPr>
        <p:spPr>
          <a:xfrm>
            <a:off x="1517650" y="330200"/>
            <a:ext cx="21348700" cy="1428429"/>
          </a:xfrm>
          <a:prstGeom prst="rect">
            <a:avLst/>
          </a:prstGeom>
        </p:spPr>
        <p:txBody>
          <a:bodyPr>
            <a:normAutofit fontScale="90000"/>
          </a:bodyPr>
          <a:lstStyle>
            <a:lvl1pPr defTabSz="817244">
              <a:defRPr sz="7326"/>
            </a:lvl1pPr>
          </a:lstStyle>
          <a:p>
            <a:r>
              <a:rPr lang="en-US" dirty="0"/>
              <a:t>Stage 1: Unsupervised Feature Extraction using VAE</a:t>
            </a:r>
            <a:endParaRPr dirty="0"/>
          </a:p>
        </p:txBody>
      </p:sp>
      <p:sp>
        <p:nvSpPr>
          <p:cNvPr id="12" name="Content Placeholder 6">
            <a:extLst>
              <a:ext uri="{FF2B5EF4-FFF2-40B4-BE49-F238E27FC236}">
                <a16:creationId xmlns:a16="http://schemas.microsoft.com/office/drawing/2014/main" id="{255DABA9-9DCA-4460-A64A-201A9F1BDAC4}"/>
              </a:ext>
            </a:extLst>
          </p:cNvPr>
          <p:cNvSpPr txBox="1">
            <a:spLocks noGrp="1"/>
          </p:cNvSpPr>
          <p:nvPr>
            <p:ph type="body" idx="1"/>
          </p:nvPr>
        </p:nvSpPr>
        <p:spPr>
          <a:xfrm>
            <a:off x="16382986" y="3898213"/>
            <a:ext cx="6632851" cy="8057225"/>
          </a:xfrm>
          <a:prstGeom prst="rect">
            <a:avLst/>
          </a:prstGeom>
        </p:spPr>
        <p:txBody>
          <a:bodyPr/>
          <a:lstStyle/>
          <a:p>
            <a:pPr marL="0" indent="0" algn="ctr">
              <a:buNone/>
            </a:pPr>
            <a:r>
              <a:rPr lang="en-US" dirty="0"/>
              <a:t>Use cheap unlabeled data to learn a general feature extraction</a:t>
            </a:r>
          </a:p>
        </p:txBody>
      </p:sp>
      <p:sp>
        <p:nvSpPr>
          <p:cNvPr id="5" name="Slide Number">
            <a:extLst>
              <a:ext uri="{FF2B5EF4-FFF2-40B4-BE49-F238E27FC236}">
                <a16:creationId xmlns:a16="http://schemas.microsoft.com/office/drawing/2014/main" id="{719160A1-96DA-4961-B963-6C1554D78B1B}"/>
              </a:ext>
            </a:extLst>
          </p:cNvPr>
          <p:cNvSpPr txBox="1">
            <a:spLocks noGrp="1"/>
          </p:cNvSpPr>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16</a:t>
            </a:fld>
            <a:endParaRPr dirty="0"/>
          </a:p>
        </p:txBody>
      </p:sp>
      <p:pic>
        <p:nvPicPr>
          <p:cNvPr id="4" name="Picture 3" descr="A close up of a logo&#10;&#10;Description automatically generated">
            <a:extLst>
              <a:ext uri="{FF2B5EF4-FFF2-40B4-BE49-F238E27FC236}">
                <a16:creationId xmlns:a16="http://schemas.microsoft.com/office/drawing/2014/main" id="{E8071E76-B2DE-4DD3-BDA8-9BC9499FD5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403" y="5041170"/>
            <a:ext cx="15076588" cy="5133607"/>
          </a:xfrm>
          <a:prstGeom prst="rect">
            <a:avLst/>
          </a:prstGeom>
        </p:spPr>
      </p:pic>
      <p:grpSp>
        <p:nvGrpSpPr>
          <p:cNvPr id="7" name="Group 6">
            <a:extLst>
              <a:ext uri="{FF2B5EF4-FFF2-40B4-BE49-F238E27FC236}">
                <a16:creationId xmlns:a16="http://schemas.microsoft.com/office/drawing/2014/main" id="{55E1CB81-C2FF-430E-8C1D-B763004F9519}"/>
              </a:ext>
            </a:extLst>
          </p:cNvPr>
          <p:cNvGrpSpPr/>
          <p:nvPr/>
        </p:nvGrpSpPr>
        <p:grpSpPr>
          <a:xfrm>
            <a:off x="6864823" y="10802200"/>
            <a:ext cx="2347415" cy="2306473"/>
            <a:chOff x="6864823" y="10802200"/>
            <a:chExt cx="2347415" cy="2306473"/>
          </a:xfrm>
        </p:grpSpPr>
        <p:sp>
          <p:nvSpPr>
            <p:cNvPr id="8" name="Speech Bubble: Rectangle 7">
              <a:extLst>
                <a:ext uri="{FF2B5EF4-FFF2-40B4-BE49-F238E27FC236}">
                  <a16:creationId xmlns:a16="http://schemas.microsoft.com/office/drawing/2014/main" id="{90766C33-5E79-40C3-8577-AA66DA476982}"/>
                </a:ext>
              </a:extLst>
            </p:cNvPr>
            <p:cNvSpPr/>
            <p:nvPr/>
          </p:nvSpPr>
          <p:spPr>
            <a:xfrm rot="10800000">
              <a:off x="6864823" y="10802200"/>
              <a:ext cx="2347415" cy="2306473"/>
            </a:xfrm>
            <a:prstGeom prst="wedgeRectCallou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2438400" rtl="0" fontAlgn="auto" latinLnBrk="0" hangingPunct="0">
                <a:lnSpc>
                  <a:spcPct val="100000"/>
                </a:lnSpc>
                <a:spcBef>
                  <a:spcPts val="0"/>
                </a:spcBef>
                <a:spcAft>
                  <a:spcPts val="0"/>
                </a:spcAft>
                <a:buClrTx/>
                <a:buSzTx/>
                <a:buFontTx/>
                <a:buNone/>
                <a:tabLst/>
              </a:pPr>
              <a:endParaRPr kumimoji="0" lang="en-US" sz="64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 name="TextBox 5">
              <a:extLst>
                <a:ext uri="{FF2B5EF4-FFF2-40B4-BE49-F238E27FC236}">
                  <a16:creationId xmlns:a16="http://schemas.microsoft.com/office/drawing/2014/main" id="{B297F230-A7E1-4932-AF36-6AF5F51A805E}"/>
                </a:ext>
              </a:extLst>
            </p:cNvPr>
            <p:cNvSpPr txBox="1"/>
            <p:nvPr/>
          </p:nvSpPr>
          <p:spPr>
            <a:xfrm>
              <a:off x="6935663" y="11324882"/>
              <a:ext cx="2205733"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Helvetica Neue"/>
                  <a:ea typeface="Helvetica Neue"/>
                  <a:cs typeface="Helvetica Neue"/>
                  <a:sym typeface="Helvetica Neue"/>
                </a:rPr>
                <a:t>Extracted</a:t>
              </a:r>
            </a:p>
            <a:p>
              <a:pPr marL="0" marR="0" indent="0" algn="ctr" defTabSz="8255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Helvetica Neue"/>
                  <a:ea typeface="Helvetica Neue"/>
                  <a:cs typeface="Helvetica Neue"/>
                  <a:sym typeface="Helvetica Neue"/>
                </a:rPr>
                <a:t>Features</a:t>
              </a:r>
            </a:p>
          </p:txBody>
        </p:sp>
      </p:grpSp>
    </p:spTree>
    <p:extLst>
      <p:ext uri="{BB962C8B-B14F-4D97-AF65-F5344CB8AC3E}">
        <p14:creationId xmlns:p14="http://schemas.microsoft.com/office/powerpoint/2010/main" val="300460997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13759-6314-4BCC-9756-EF330EF4EA29}"/>
              </a:ext>
            </a:extLst>
          </p:cNvPr>
          <p:cNvSpPr>
            <a:spLocks noGrp="1"/>
          </p:cNvSpPr>
          <p:nvPr>
            <p:ph type="title"/>
          </p:nvPr>
        </p:nvSpPr>
        <p:spPr/>
        <p:txBody>
          <a:bodyPr/>
          <a:lstStyle/>
          <a:p>
            <a:r>
              <a:rPr lang="en-US" dirty="0"/>
              <a:t>Network Architecture: Unsupervised for Stage 1</a:t>
            </a:r>
          </a:p>
        </p:txBody>
      </p:sp>
      <p:pic>
        <p:nvPicPr>
          <p:cNvPr id="5" name="Picture 4" descr="A picture containing clock&#10;&#10;Description automatically generated">
            <a:extLst>
              <a:ext uri="{FF2B5EF4-FFF2-40B4-BE49-F238E27FC236}">
                <a16:creationId xmlns:a16="http://schemas.microsoft.com/office/drawing/2014/main" id="{F222E489-5660-4610-B992-A51DF6875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174" y="1758629"/>
            <a:ext cx="15966917" cy="10148550"/>
          </a:xfrm>
          <a:prstGeom prst="rect">
            <a:avLst/>
          </a:prstGeom>
        </p:spPr>
      </p:pic>
      <p:sp>
        <p:nvSpPr>
          <p:cNvPr id="6" name="TextBox 5">
            <a:extLst>
              <a:ext uri="{FF2B5EF4-FFF2-40B4-BE49-F238E27FC236}">
                <a16:creationId xmlns:a16="http://schemas.microsoft.com/office/drawing/2014/main" id="{DCE91B80-6C60-4890-BEED-FC1BDF8D67A5}"/>
              </a:ext>
            </a:extLst>
          </p:cNvPr>
          <p:cNvSpPr txBox="1"/>
          <p:nvPr/>
        </p:nvSpPr>
        <p:spPr>
          <a:xfrm>
            <a:off x="6944962" y="8600682"/>
            <a:ext cx="130003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t>Conv</a:t>
            </a:r>
            <a:endParaRPr kumimoji="0" lang="en-US" sz="4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7" name="TextBox 6">
            <a:extLst>
              <a:ext uri="{FF2B5EF4-FFF2-40B4-BE49-F238E27FC236}">
                <a16:creationId xmlns:a16="http://schemas.microsoft.com/office/drawing/2014/main" id="{C5063003-8576-4DB3-8E5B-A11E69A87054}"/>
              </a:ext>
            </a:extLst>
          </p:cNvPr>
          <p:cNvSpPr txBox="1"/>
          <p:nvPr/>
        </p:nvSpPr>
        <p:spPr>
          <a:xfrm>
            <a:off x="8980753" y="8632845"/>
            <a:ext cx="130003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t>Conv</a:t>
            </a:r>
            <a:endParaRPr kumimoji="0" lang="en-US" sz="4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8" name="TextBox 7">
            <a:extLst>
              <a:ext uri="{FF2B5EF4-FFF2-40B4-BE49-F238E27FC236}">
                <a16:creationId xmlns:a16="http://schemas.microsoft.com/office/drawing/2014/main" id="{64D15B72-3CFB-4011-B49B-49A06671D6D5}"/>
              </a:ext>
            </a:extLst>
          </p:cNvPr>
          <p:cNvSpPr txBox="1"/>
          <p:nvPr/>
        </p:nvSpPr>
        <p:spPr>
          <a:xfrm>
            <a:off x="13800687" y="5751773"/>
            <a:ext cx="130003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t>Conv</a:t>
            </a:r>
            <a:endParaRPr kumimoji="0" lang="en-US" sz="4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9" name="TextBox 8">
            <a:extLst>
              <a:ext uri="{FF2B5EF4-FFF2-40B4-BE49-F238E27FC236}">
                <a16:creationId xmlns:a16="http://schemas.microsoft.com/office/drawing/2014/main" id="{34C2CCD2-932C-4549-BCE8-AA0D5534980B}"/>
              </a:ext>
            </a:extLst>
          </p:cNvPr>
          <p:cNvSpPr txBox="1"/>
          <p:nvPr/>
        </p:nvSpPr>
        <p:spPr>
          <a:xfrm>
            <a:off x="15533953" y="6287705"/>
            <a:ext cx="130003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t>Conv</a:t>
            </a:r>
            <a:endParaRPr kumimoji="0" lang="en-US" sz="4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0" name="TextBox 9">
            <a:extLst>
              <a:ext uri="{FF2B5EF4-FFF2-40B4-BE49-F238E27FC236}">
                <a16:creationId xmlns:a16="http://schemas.microsoft.com/office/drawing/2014/main" id="{E233D26B-8F81-477A-B757-9D8E257055F1}"/>
              </a:ext>
            </a:extLst>
          </p:cNvPr>
          <p:cNvSpPr txBox="1"/>
          <p:nvPr/>
        </p:nvSpPr>
        <p:spPr>
          <a:xfrm>
            <a:off x="13664210" y="10231908"/>
            <a:ext cx="130003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t>Conv</a:t>
            </a:r>
            <a:endParaRPr kumimoji="0" lang="en-US" sz="4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1" name="TextBox 10">
            <a:extLst>
              <a:ext uri="{FF2B5EF4-FFF2-40B4-BE49-F238E27FC236}">
                <a16:creationId xmlns:a16="http://schemas.microsoft.com/office/drawing/2014/main" id="{F387A2EB-3E21-4A52-B170-464EF80018DD}"/>
              </a:ext>
            </a:extLst>
          </p:cNvPr>
          <p:cNvSpPr txBox="1"/>
          <p:nvPr/>
        </p:nvSpPr>
        <p:spPr>
          <a:xfrm>
            <a:off x="15601302" y="10950053"/>
            <a:ext cx="130003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t>Conv</a:t>
            </a:r>
            <a:endParaRPr kumimoji="0" lang="en-US" sz="4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2" name="TextBox 11">
            <a:extLst>
              <a:ext uri="{FF2B5EF4-FFF2-40B4-BE49-F238E27FC236}">
                <a16:creationId xmlns:a16="http://schemas.microsoft.com/office/drawing/2014/main" id="{23CB81E7-6101-4EDE-9F99-8AAADAD65943}"/>
              </a:ext>
            </a:extLst>
          </p:cNvPr>
          <p:cNvSpPr txBox="1"/>
          <p:nvPr/>
        </p:nvSpPr>
        <p:spPr>
          <a:xfrm>
            <a:off x="11216914" y="7864976"/>
            <a:ext cx="785471"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t>FC</a:t>
            </a:r>
            <a:endParaRPr kumimoji="0" lang="en-US" sz="4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3" name="Slide Number">
            <a:extLst>
              <a:ext uri="{FF2B5EF4-FFF2-40B4-BE49-F238E27FC236}">
                <a16:creationId xmlns:a16="http://schemas.microsoft.com/office/drawing/2014/main" id="{94EC4EAE-0833-4BCB-BE96-A25388DAE29A}"/>
              </a:ext>
            </a:extLst>
          </p:cNvPr>
          <p:cNvSpPr txBox="1">
            <a:spLocks noGrp="1"/>
          </p:cNvSpPr>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17</a:t>
            </a:fld>
            <a:endParaRPr dirty="0"/>
          </a:p>
        </p:txBody>
      </p:sp>
    </p:spTree>
    <p:extLst>
      <p:ext uri="{BB962C8B-B14F-4D97-AF65-F5344CB8AC3E}">
        <p14:creationId xmlns:p14="http://schemas.microsoft.com/office/powerpoint/2010/main" val="164112485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Design and Manufacturing w. Lithography Model"/>
          <p:cNvSpPr txBox="1">
            <a:spLocks noGrp="1"/>
          </p:cNvSpPr>
          <p:nvPr>
            <p:ph type="title"/>
          </p:nvPr>
        </p:nvSpPr>
        <p:spPr>
          <a:xfrm>
            <a:off x="1517650" y="330200"/>
            <a:ext cx="21348700" cy="1428429"/>
          </a:xfrm>
          <a:prstGeom prst="rect">
            <a:avLst/>
          </a:prstGeom>
        </p:spPr>
        <p:txBody>
          <a:bodyPr>
            <a:normAutofit/>
          </a:bodyPr>
          <a:lstStyle>
            <a:lvl1pPr defTabSz="817244">
              <a:defRPr sz="7326"/>
            </a:lvl1pPr>
          </a:lstStyle>
          <a:p>
            <a:r>
              <a:rPr lang="en-US" dirty="0"/>
              <a:t>Stage 2: Supervised Decoder Training</a:t>
            </a:r>
            <a:endParaRPr dirty="0"/>
          </a:p>
        </p:txBody>
      </p:sp>
      <p:sp>
        <p:nvSpPr>
          <p:cNvPr id="12" name="Content Placeholder 6">
            <a:extLst>
              <a:ext uri="{FF2B5EF4-FFF2-40B4-BE49-F238E27FC236}">
                <a16:creationId xmlns:a16="http://schemas.microsoft.com/office/drawing/2014/main" id="{255DABA9-9DCA-4460-A64A-201A9F1BDAC4}"/>
              </a:ext>
            </a:extLst>
          </p:cNvPr>
          <p:cNvSpPr txBox="1">
            <a:spLocks noGrp="1"/>
          </p:cNvSpPr>
          <p:nvPr>
            <p:ph type="body" idx="1"/>
          </p:nvPr>
        </p:nvSpPr>
        <p:spPr>
          <a:xfrm>
            <a:off x="16382986" y="3898213"/>
            <a:ext cx="6632851" cy="8057225"/>
          </a:xfrm>
          <a:prstGeom prst="rect">
            <a:avLst/>
          </a:prstGeom>
        </p:spPr>
        <p:txBody>
          <a:bodyPr/>
          <a:lstStyle/>
          <a:p>
            <a:pPr marL="0" indent="0" algn="ctr">
              <a:buNone/>
            </a:pPr>
            <a:r>
              <a:rPr lang="en-US" dirty="0"/>
              <a:t>Fix the feature extraction to learn the generative model</a:t>
            </a:r>
          </a:p>
        </p:txBody>
      </p:sp>
      <p:sp>
        <p:nvSpPr>
          <p:cNvPr id="5" name="Slide Number">
            <a:extLst>
              <a:ext uri="{FF2B5EF4-FFF2-40B4-BE49-F238E27FC236}">
                <a16:creationId xmlns:a16="http://schemas.microsoft.com/office/drawing/2014/main" id="{8114EEA3-55A7-4C35-84DD-749B54C4447F}"/>
              </a:ext>
            </a:extLst>
          </p:cNvPr>
          <p:cNvSpPr txBox="1">
            <a:spLocks noGrp="1"/>
          </p:cNvSpPr>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18</a:t>
            </a:fld>
            <a:endParaRPr dirty="0"/>
          </a:p>
        </p:txBody>
      </p:sp>
      <p:pic>
        <p:nvPicPr>
          <p:cNvPr id="3" name="Picture 2" descr="A close up of a logo&#10;&#10;Description automatically generated">
            <a:extLst>
              <a:ext uri="{FF2B5EF4-FFF2-40B4-BE49-F238E27FC236}">
                <a16:creationId xmlns:a16="http://schemas.microsoft.com/office/drawing/2014/main" id="{493DCAC2-24E0-4A5D-8A47-0E9D076D6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081" y="4895740"/>
            <a:ext cx="14632480" cy="6625700"/>
          </a:xfrm>
          <a:prstGeom prst="rect">
            <a:avLst/>
          </a:prstGeom>
        </p:spPr>
      </p:pic>
      <p:grpSp>
        <p:nvGrpSpPr>
          <p:cNvPr id="8" name="Group 7">
            <a:extLst>
              <a:ext uri="{FF2B5EF4-FFF2-40B4-BE49-F238E27FC236}">
                <a16:creationId xmlns:a16="http://schemas.microsoft.com/office/drawing/2014/main" id="{8AE2BD9D-1998-4AE0-8014-BEC87004A236}"/>
              </a:ext>
            </a:extLst>
          </p:cNvPr>
          <p:cNvGrpSpPr/>
          <p:nvPr/>
        </p:nvGrpSpPr>
        <p:grpSpPr>
          <a:xfrm>
            <a:off x="6864823" y="10802200"/>
            <a:ext cx="2347415" cy="2306473"/>
            <a:chOff x="6864823" y="10802200"/>
            <a:chExt cx="2347415" cy="2306473"/>
          </a:xfrm>
        </p:grpSpPr>
        <p:sp>
          <p:nvSpPr>
            <p:cNvPr id="9" name="Speech Bubble: Rectangle 8">
              <a:extLst>
                <a:ext uri="{FF2B5EF4-FFF2-40B4-BE49-F238E27FC236}">
                  <a16:creationId xmlns:a16="http://schemas.microsoft.com/office/drawing/2014/main" id="{0DDE3A74-9C25-4FFE-872D-17E5D27518B6}"/>
                </a:ext>
              </a:extLst>
            </p:cNvPr>
            <p:cNvSpPr/>
            <p:nvPr/>
          </p:nvSpPr>
          <p:spPr>
            <a:xfrm rot="10800000">
              <a:off x="6864823" y="10802200"/>
              <a:ext cx="2347415" cy="2306473"/>
            </a:xfrm>
            <a:prstGeom prst="wedgeRectCallou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2438400" rtl="0" fontAlgn="auto" latinLnBrk="0" hangingPunct="0">
                <a:lnSpc>
                  <a:spcPct val="100000"/>
                </a:lnSpc>
                <a:spcBef>
                  <a:spcPts val="0"/>
                </a:spcBef>
                <a:spcAft>
                  <a:spcPts val="0"/>
                </a:spcAft>
                <a:buClrTx/>
                <a:buSzTx/>
                <a:buFontTx/>
                <a:buNone/>
                <a:tabLst/>
              </a:pPr>
              <a:endParaRPr kumimoji="0" lang="en-US" sz="64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 name="TextBox 9">
              <a:extLst>
                <a:ext uri="{FF2B5EF4-FFF2-40B4-BE49-F238E27FC236}">
                  <a16:creationId xmlns:a16="http://schemas.microsoft.com/office/drawing/2014/main" id="{31AEA58D-8876-464D-AA73-CAC841646796}"/>
                </a:ext>
              </a:extLst>
            </p:cNvPr>
            <p:cNvSpPr txBox="1"/>
            <p:nvPr/>
          </p:nvSpPr>
          <p:spPr>
            <a:xfrm>
              <a:off x="6935663" y="11324882"/>
              <a:ext cx="2205733"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Helvetica Neue"/>
                  <a:ea typeface="Helvetica Neue"/>
                  <a:cs typeface="Helvetica Neue"/>
                  <a:sym typeface="Helvetica Neue"/>
                </a:rPr>
                <a:t>Extracted</a:t>
              </a:r>
            </a:p>
            <a:p>
              <a:pPr marL="0" marR="0" indent="0" algn="ctr" defTabSz="8255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Helvetica Neue"/>
                  <a:ea typeface="Helvetica Neue"/>
                  <a:cs typeface="Helvetica Neue"/>
                  <a:sym typeface="Helvetica Neue"/>
                </a:rPr>
                <a:t>Features</a:t>
              </a:r>
            </a:p>
          </p:txBody>
        </p:sp>
      </p:grpSp>
    </p:spTree>
    <p:extLst>
      <p:ext uri="{BB962C8B-B14F-4D97-AF65-F5344CB8AC3E}">
        <p14:creationId xmlns:p14="http://schemas.microsoft.com/office/powerpoint/2010/main" val="278887052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Design and Manufacturing w. Lithography Model"/>
          <p:cNvSpPr txBox="1">
            <a:spLocks noGrp="1"/>
          </p:cNvSpPr>
          <p:nvPr>
            <p:ph type="title"/>
          </p:nvPr>
        </p:nvSpPr>
        <p:spPr>
          <a:xfrm>
            <a:off x="1517650" y="330200"/>
            <a:ext cx="21348700" cy="1428429"/>
          </a:xfrm>
          <a:prstGeom prst="rect">
            <a:avLst/>
          </a:prstGeom>
        </p:spPr>
        <p:txBody>
          <a:bodyPr>
            <a:normAutofit/>
          </a:bodyPr>
          <a:lstStyle>
            <a:lvl1pPr defTabSz="817244">
              <a:defRPr sz="7326"/>
            </a:lvl1pPr>
          </a:lstStyle>
          <a:p>
            <a:r>
              <a:rPr lang="en-US" dirty="0"/>
              <a:t>Stage 3: Supervised Decoder Fine-Tune</a:t>
            </a:r>
            <a:endParaRPr dirty="0"/>
          </a:p>
        </p:txBody>
      </p:sp>
      <p:sp>
        <p:nvSpPr>
          <p:cNvPr id="12" name="Content Placeholder 6">
            <a:extLst>
              <a:ext uri="{FF2B5EF4-FFF2-40B4-BE49-F238E27FC236}">
                <a16:creationId xmlns:a16="http://schemas.microsoft.com/office/drawing/2014/main" id="{255DABA9-9DCA-4460-A64A-201A9F1BDAC4}"/>
              </a:ext>
            </a:extLst>
          </p:cNvPr>
          <p:cNvSpPr txBox="1">
            <a:spLocks noGrp="1"/>
          </p:cNvSpPr>
          <p:nvPr>
            <p:ph type="body" idx="1"/>
          </p:nvPr>
        </p:nvSpPr>
        <p:spPr>
          <a:xfrm>
            <a:off x="16382986" y="3898213"/>
            <a:ext cx="6632851" cy="8057225"/>
          </a:xfrm>
          <a:prstGeom prst="rect">
            <a:avLst/>
          </a:prstGeom>
        </p:spPr>
        <p:txBody>
          <a:bodyPr/>
          <a:lstStyle/>
          <a:p>
            <a:pPr marL="0" indent="0" algn="ctr">
              <a:buNone/>
            </a:pPr>
            <a:r>
              <a:rPr lang="en-US" dirty="0"/>
              <a:t>Fine-tune the network for better accuracy with lower learning rate</a:t>
            </a:r>
          </a:p>
        </p:txBody>
      </p:sp>
      <p:sp>
        <p:nvSpPr>
          <p:cNvPr id="5" name="Slide Number">
            <a:extLst>
              <a:ext uri="{FF2B5EF4-FFF2-40B4-BE49-F238E27FC236}">
                <a16:creationId xmlns:a16="http://schemas.microsoft.com/office/drawing/2014/main" id="{920439E6-F9E8-4B10-9325-39C77AA9D096}"/>
              </a:ext>
            </a:extLst>
          </p:cNvPr>
          <p:cNvSpPr txBox="1">
            <a:spLocks noGrp="1"/>
          </p:cNvSpPr>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19</a:t>
            </a:fld>
            <a:endParaRPr dirty="0"/>
          </a:p>
        </p:txBody>
      </p:sp>
      <p:pic>
        <p:nvPicPr>
          <p:cNvPr id="4" name="Picture 3" descr="A close up of a logo&#10;&#10;Description automatically generated">
            <a:extLst>
              <a:ext uri="{FF2B5EF4-FFF2-40B4-BE49-F238E27FC236}">
                <a16:creationId xmlns:a16="http://schemas.microsoft.com/office/drawing/2014/main" id="{75839750-72AB-4AD3-88F8-20877CE146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160" y="5003963"/>
            <a:ext cx="15120162" cy="5133112"/>
          </a:xfrm>
          <a:prstGeom prst="rect">
            <a:avLst/>
          </a:prstGeom>
        </p:spPr>
      </p:pic>
      <p:grpSp>
        <p:nvGrpSpPr>
          <p:cNvPr id="8" name="Group 7">
            <a:extLst>
              <a:ext uri="{FF2B5EF4-FFF2-40B4-BE49-F238E27FC236}">
                <a16:creationId xmlns:a16="http://schemas.microsoft.com/office/drawing/2014/main" id="{87202F21-73ED-4505-975C-C3AED7E2E52A}"/>
              </a:ext>
            </a:extLst>
          </p:cNvPr>
          <p:cNvGrpSpPr/>
          <p:nvPr/>
        </p:nvGrpSpPr>
        <p:grpSpPr>
          <a:xfrm>
            <a:off x="6864823" y="10802200"/>
            <a:ext cx="2347415" cy="2306473"/>
            <a:chOff x="6864823" y="10802200"/>
            <a:chExt cx="2347415" cy="2306473"/>
          </a:xfrm>
        </p:grpSpPr>
        <p:sp>
          <p:nvSpPr>
            <p:cNvPr id="9" name="Speech Bubble: Rectangle 8">
              <a:extLst>
                <a:ext uri="{FF2B5EF4-FFF2-40B4-BE49-F238E27FC236}">
                  <a16:creationId xmlns:a16="http://schemas.microsoft.com/office/drawing/2014/main" id="{4121B49D-AF56-455F-A167-A37296D2F653}"/>
                </a:ext>
              </a:extLst>
            </p:cNvPr>
            <p:cNvSpPr/>
            <p:nvPr/>
          </p:nvSpPr>
          <p:spPr>
            <a:xfrm rot="10800000">
              <a:off x="6864823" y="10802200"/>
              <a:ext cx="2347415" cy="2306473"/>
            </a:xfrm>
            <a:prstGeom prst="wedgeRectCallou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2438400" rtl="0" fontAlgn="auto" latinLnBrk="0" hangingPunct="0">
                <a:lnSpc>
                  <a:spcPct val="100000"/>
                </a:lnSpc>
                <a:spcBef>
                  <a:spcPts val="0"/>
                </a:spcBef>
                <a:spcAft>
                  <a:spcPts val="0"/>
                </a:spcAft>
                <a:buClrTx/>
                <a:buSzTx/>
                <a:buFontTx/>
                <a:buNone/>
                <a:tabLst/>
              </a:pPr>
              <a:endParaRPr kumimoji="0" lang="en-US" sz="64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0" name="TextBox 9">
              <a:extLst>
                <a:ext uri="{FF2B5EF4-FFF2-40B4-BE49-F238E27FC236}">
                  <a16:creationId xmlns:a16="http://schemas.microsoft.com/office/drawing/2014/main" id="{8317BF89-0549-48F5-AE9D-62C489CD895B}"/>
                </a:ext>
              </a:extLst>
            </p:cNvPr>
            <p:cNvSpPr txBox="1"/>
            <p:nvPr/>
          </p:nvSpPr>
          <p:spPr>
            <a:xfrm>
              <a:off x="6935663" y="11324882"/>
              <a:ext cx="2205733"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Helvetica Neue"/>
                  <a:ea typeface="Helvetica Neue"/>
                  <a:cs typeface="Helvetica Neue"/>
                  <a:sym typeface="Helvetica Neue"/>
                </a:rPr>
                <a:t>Extracted</a:t>
              </a:r>
            </a:p>
            <a:p>
              <a:pPr marL="0" marR="0" indent="0" algn="ctr" defTabSz="8255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Helvetica Neue"/>
                  <a:ea typeface="Helvetica Neue"/>
                  <a:cs typeface="Helvetica Neue"/>
                  <a:sym typeface="Helvetica Neue"/>
                </a:rPr>
                <a:t>Features</a:t>
              </a:r>
            </a:p>
          </p:txBody>
        </p:sp>
      </p:grpSp>
    </p:spTree>
    <p:extLst>
      <p:ext uri="{BB962C8B-B14F-4D97-AF65-F5344CB8AC3E}">
        <p14:creationId xmlns:p14="http://schemas.microsoft.com/office/powerpoint/2010/main" val="272277246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8DB93-4B9D-442A-A7CF-151F6DB1285E}"/>
              </a:ext>
            </a:extLst>
          </p:cNvPr>
          <p:cNvSpPr>
            <a:spLocks noGrp="1"/>
          </p:cNvSpPr>
          <p:nvPr>
            <p:ph type="title"/>
          </p:nvPr>
        </p:nvSpPr>
        <p:spPr/>
        <p:txBody>
          <a:bodyPr/>
          <a:lstStyle/>
          <a:p>
            <a:r>
              <a:rPr lang="en-US" dirty="0"/>
              <a:t>Outlines</a:t>
            </a:r>
          </a:p>
        </p:txBody>
      </p:sp>
      <p:sp>
        <p:nvSpPr>
          <p:cNvPr id="3" name="Text Placeholder 2">
            <a:extLst>
              <a:ext uri="{FF2B5EF4-FFF2-40B4-BE49-F238E27FC236}">
                <a16:creationId xmlns:a16="http://schemas.microsoft.com/office/drawing/2014/main" id="{F7200B41-681E-4636-8DF9-007B65EFAC33}"/>
              </a:ext>
            </a:extLst>
          </p:cNvPr>
          <p:cNvSpPr>
            <a:spLocks noGrp="1"/>
          </p:cNvSpPr>
          <p:nvPr>
            <p:ph type="body" idx="1"/>
          </p:nvPr>
        </p:nvSpPr>
        <p:spPr/>
        <p:txBody>
          <a:bodyPr/>
          <a:lstStyle/>
          <a:p>
            <a:r>
              <a:rPr lang="en-US" dirty="0"/>
              <a:t>Introduction and Problem Formulation</a:t>
            </a:r>
          </a:p>
          <a:p>
            <a:r>
              <a:rPr lang="en-US" dirty="0" err="1"/>
              <a:t>GeniusRoute</a:t>
            </a:r>
            <a:r>
              <a:rPr lang="en-US" dirty="0"/>
              <a:t> Framework</a:t>
            </a:r>
          </a:p>
          <a:p>
            <a:r>
              <a:rPr lang="en-US" dirty="0"/>
              <a:t>Experimental Results</a:t>
            </a:r>
          </a:p>
          <a:p>
            <a:r>
              <a:rPr lang="en-US" dirty="0"/>
              <a:t>Conclusion</a:t>
            </a:r>
          </a:p>
        </p:txBody>
      </p:sp>
    </p:spTree>
    <p:extLst>
      <p:ext uri="{BB962C8B-B14F-4D97-AF65-F5344CB8AC3E}">
        <p14:creationId xmlns:p14="http://schemas.microsoft.com/office/powerpoint/2010/main" val="257125080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13759-6314-4BCC-9756-EF330EF4EA29}"/>
              </a:ext>
            </a:extLst>
          </p:cNvPr>
          <p:cNvSpPr>
            <a:spLocks noGrp="1"/>
          </p:cNvSpPr>
          <p:nvPr>
            <p:ph type="title"/>
          </p:nvPr>
        </p:nvSpPr>
        <p:spPr/>
        <p:txBody>
          <a:bodyPr/>
          <a:lstStyle/>
          <a:p>
            <a:r>
              <a:rPr lang="en-US" dirty="0"/>
              <a:t>Network Architecture: Supervised for Stage 2&amp;3</a:t>
            </a:r>
          </a:p>
        </p:txBody>
      </p:sp>
      <p:sp>
        <p:nvSpPr>
          <p:cNvPr id="6" name="TextBox 5">
            <a:extLst>
              <a:ext uri="{FF2B5EF4-FFF2-40B4-BE49-F238E27FC236}">
                <a16:creationId xmlns:a16="http://schemas.microsoft.com/office/drawing/2014/main" id="{DCE91B80-6C60-4890-BEED-FC1BDF8D67A5}"/>
              </a:ext>
            </a:extLst>
          </p:cNvPr>
          <p:cNvSpPr txBox="1"/>
          <p:nvPr/>
        </p:nvSpPr>
        <p:spPr>
          <a:xfrm>
            <a:off x="6944962" y="8600682"/>
            <a:ext cx="130003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t>Conv</a:t>
            </a:r>
            <a:endParaRPr kumimoji="0" lang="en-US" sz="4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7" name="TextBox 6">
            <a:extLst>
              <a:ext uri="{FF2B5EF4-FFF2-40B4-BE49-F238E27FC236}">
                <a16:creationId xmlns:a16="http://schemas.microsoft.com/office/drawing/2014/main" id="{C5063003-8576-4DB3-8E5B-A11E69A87054}"/>
              </a:ext>
            </a:extLst>
          </p:cNvPr>
          <p:cNvSpPr txBox="1"/>
          <p:nvPr/>
        </p:nvSpPr>
        <p:spPr>
          <a:xfrm>
            <a:off x="9630771" y="8563285"/>
            <a:ext cx="130003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t>Conv</a:t>
            </a:r>
            <a:endParaRPr kumimoji="0" lang="en-US" sz="4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0" name="TextBox 9">
            <a:extLst>
              <a:ext uri="{FF2B5EF4-FFF2-40B4-BE49-F238E27FC236}">
                <a16:creationId xmlns:a16="http://schemas.microsoft.com/office/drawing/2014/main" id="{E233D26B-8F81-477A-B757-9D8E257055F1}"/>
              </a:ext>
            </a:extLst>
          </p:cNvPr>
          <p:cNvSpPr txBox="1"/>
          <p:nvPr/>
        </p:nvSpPr>
        <p:spPr>
          <a:xfrm>
            <a:off x="14482418" y="8600682"/>
            <a:ext cx="130003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t>Conv</a:t>
            </a:r>
            <a:endParaRPr kumimoji="0" lang="en-US" sz="4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1" name="TextBox 10">
            <a:extLst>
              <a:ext uri="{FF2B5EF4-FFF2-40B4-BE49-F238E27FC236}">
                <a16:creationId xmlns:a16="http://schemas.microsoft.com/office/drawing/2014/main" id="{F387A2EB-3E21-4A52-B170-464EF80018DD}"/>
              </a:ext>
            </a:extLst>
          </p:cNvPr>
          <p:cNvSpPr txBox="1"/>
          <p:nvPr/>
        </p:nvSpPr>
        <p:spPr>
          <a:xfrm>
            <a:off x="17168227" y="8673469"/>
            <a:ext cx="130003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t>Conv</a:t>
            </a:r>
            <a:endParaRPr kumimoji="0" lang="en-US" sz="4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2" name="TextBox 11">
            <a:extLst>
              <a:ext uri="{FF2B5EF4-FFF2-40B4-BE49-F238E27FC236}">
                <a16:creationId xmlns:a16="http://schemas.microsoft.com/office/drawing/2014/main" id="{23CB81E7-6101-4EDE-9F99-8AAADAD65943}"/>
              </a:ext>
            </a:extLst>
          </p:cNvPr>
          <p:cNvSpPr txBox="1"/>
          <p:nvPr/>
        </p:nvSpPr>
        <p:spPr>
          <a:xfrm>
            <a:off x="11216914" y="7864976"/>
            <a:ext cx="785471"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t>FC</a:t>
            </a:r>
            <a:endParaRPr kumimoji="0" lang="en-US" sz="4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4" name="Picture 3" descr="A picture containing object, clock&#10;&#10;Description automatically generated">
            <a:extLst>
              <a:ext uri="{FF2B5EF4-FFF2-40B4-BE49-F238E27FC236}">
                <a16:creationId xmlns:a16="http://schemas.microsoft.com/office/drawing/2014/main" id="{E949D53A-3BDE-48DC-8151-B6463D1E1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333" y="2113190"/>
            <a:ext cx="18124094" cy="7764157"/>
          </a:xfrm>
          <a:prstGeom prst="rect">
            <a:avLst/>
          </a:prstGeom>
        </p:spPr>
      </p:pic>
      <p:sp>
        <p:nvSpPr>
          <p:cNvPr id="9" name="Slide Number">
            <a:extLst>
              <a:ext uri="{FF2B5EF4-FFF2-40B4-BE49-F238E27FC236}">
                <a16:creationId xmlns:a16="http://schemas.microsoft.com/office/drawing/2014/main" id="{41EF84E4-4FA0-4F7E-AD83-59FE383FE656}"/>
              </a:ext>
            </a:extLst>
          </p:cNvPr>
          <p:cNvSpPr txBox="1">
            <a:spLocks noGrp="1"/>
          </p:cNvSpPr>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20</a:t>
            </a:fld>
            <a:endParaRPr dirty="0"/>
          </a:p>
        </p:txBody>
      </p:sp>
    </p:spTree>
    <p:extLst>
      <p:ext uri="{BB962C8B-B14F-4D97-AF65-F5344CB8AC3E}">
        <p14:creationId xmlns:p14="http://schemas.microsoft.com/office/powerpoint/2010/main" val="152597069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9ED2F-BB82-49BE-8502-9525AFC8872B}"/>
              </a:ext>
            </a:extLst>
          </p:cNvPr>
          <p:cNvSpPr>
            <a:spLocks noGrp="1"/>
          </p:cNvSpPr>
          <p:nvPr>
            <p:ph type="title"/>
          </p:nvPr>
        </p:nvSpPr>
        <p:spPr/>
        <p:txBody>
          <a:bodyPr>
            <a:normAutofit fontScale="90000"/>
          </a:bodyPr>
          <a:lstStyle/>
          <a:p>
            <a:r>
              <a:rPr lang="en-US" dirty="0"/>
              <a:t>Framework Implementation and Environment Setup</a:t>
            </a:r>
          </a:p>
        </p:txBody>
      </p:sp>
      <p:sp>
        <p:nvSpPr>
          <p:cNvPr id="3" name="Text Placeholder 2">
            <a:extLst>
              <a:ext uri="{FF2B5EF4-FFF2-40B4-BE49-F238E27FC236}">
                <a16:creationId xmlns:a16="http://schemas.microsoft.com/office/drawing/2014/main" id="{764BB00F-9A77-4039-80EA-03C499B4D68F}"/>
              </a:ext>
            </a:extLst>
          </p:cNvPr>
          <p:cNvSpPr>
            <a:spLocks noGrp="1"/>
          </p:cNvSpPr>
          <p:nvPr>
            <p:ph type="body" idx="1"/>
          </p:nvPr>
        </p:nvSpPr>
        <p:spPr/>
        <p:txBody>
          <a:bodyPr/>
          <a:lstStyle/>
          <a:p>
            <a:r>
              <a:rPr lang="en-US" dirty="0"/>
              <a:t>Data preprocessing: C++</a:t>
            </a:r>
          </a:p>
          <a:p>
            <a:r>
              <a:rPr lang="en-US" dirty="0"/>
              <a:t>ML model: Python with </a:t>
            </a:r>
            <a:r>
              <a:rPr lang="en-US" dirty="0" err="1"/>
              <a:t>Tensorflow</a:t>
            </a:r>
            <a:endParaRPr lang="en-US" dirty="0"/>
          </a:p>
          <a:p>
            <a:r>
              <a:rPr lang="en-US" dirty="0"/>
              <a:t>Router: Modified maze routing in C++</a:t>
            </a:r>
          </a:p>
          <a:p>
            <a:r>
              <a:rPr lang="en-US" dirty="0"/>
              <a:t>Simulation: Cadence ADE simulator with TSMC 40nm PDK</a:t>
            </a:r>
          </a:p>
        </p:txBody>
      </p:sp>
    </p:spTree>
    <p:extLst>
      <p:ext uri="{BB962C8B-B14F-4D97-AF65-F5344CB8AC3E}">
        <p14:creationId xmlns:p14="http://schemas.microsoft.com/office/powerpoint/2010/main" val="357366491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B8C17-2188-42E4-9AC4-E24B1E29C6C8}"/>
              </a:ext>
            </a:extLst>
          </p:cNvPr>
          <p:cNvSpPr>
            <a:spLocks noGrp="1"/>
          </p:cNvSpPr>
          <p:nvPr>
            <p:ph type="title"/>
          </p:nvPr>
        </p:nvSpPr>
        <p:spPr/>
        <p:txBody>
          <a:bodyPr/>
          <a:lstStyle/>
          <a:p>
            <a:r>
              <a:rPr lang="en-US" dirty="0"/>
              <a:t>Experimental Result Examples</a:t>
            </a:r>
          </a:p>
        </p:txBody>
      </p:sp>
      <p:pic>
        <p:nvPicPr>
          <p:cNvPr id="5" name="Picture 4">
            <a:extLst>
              <a:ext uri="{FF2B5EF4-FFF2-40B4-BE49-F238E27FC236}">
                <a16:creationId xmlns:a16="http://schemas.microsoft.com/office/drawing/2014/main" id="{FDA17C43-544D-40B1-B859-064C1854D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420" y="2626475"/>
            <a:ext cx="11954295" cy="3581023"/>
          </a:xfrm>
          <a:prstGeom prst="rect">
            <a:avLst/>
          </a:prstGeom>
        </p:spPr>
      </p:pic>
      <p:sp>
        <p:nvSpPr>
          <p:cNvPr id="6" name="High accuracy but long runtime">
            <a:extLst>
              <a:ext uri="{FF2B5EF4-FFF2-40B4-BE49-F238E27FC236}">
                <a16:creationId xmlns:a16="http://schemas.microsoft.com/office/drawing/2014/main" id="{A8C8EADA-1139-4241-93FD-A1113381A607}"/>
              </a:ext>
            </a:extLst>
          </p:cNvPr>
          <p:cNvSpPr txBox="1"/>
          <p:nvPr/>
        </p:nvSpPr>
        <p:spPr>
          <a:xfrm>
            <a:off x="18563757" y="2838822"/>
            <a:ext cx="3713515" cy="827917"/>
          </a:xfrm>
          <a:prstGeom prst="rect">
            <a:avLst/>
          </a:prstGeom>
          <a:ln w="12700">
            <a:miter lim="400000"/>
          </a:ln>
          <a:extLst>
            <a:ext uri="{C572A759-6A51-4108-AA02-DFA0A04FC94B}">
              <ma14:wrappingTextBoxFlag xmlns:ma14="http://schemas.microsoft.com/office/mac/drawingml/2011/main" xmlns="" val="1"/>
            </a:ext>
          </a:extLst>
        </p:spPr>
        <p:txBody>
          <a:bodyPr wrap="none" lIns="121919" tIns="121919" rIns="121919" bIns="121919">
            <a:spAutoFit/>
          </a:bodyPr>
          <a:lstStyle/>
          <a:p>
            <a:pPr defTabSz="2844800">
              <a:lnSpc>
                <a:spcPct val="90000"/>
              </a:lnSpc>
              <a:spcBef>
                <a:spcPts val="2000"/>
              </a:spcBef>
              <a:defRPr sz="4000"/>
            </a:pPr>
            <a:r>
              <a:rPr lang="en-US" sz="4200" dirty="0">
                <a:solidFill>
                  <a:schemeClr val="tx1"/>
                </a:solidFill>
              </a:rPr>
              <a:t>Ground Truth</a:t>
            </a:r>
            <a:endParaRPr sz="4200" dirty="0">
              <a:solidFill>
                <a:schemeClr val="tx1"/>
              </a:solidFill>
            </a:endParaRPr>
          </a:p>
        </p:txBody>
      </p:sp>
      <p:sp>
        <p:nvSpPr>
          <p:cNvPr id="7" name="High accuracy but long runtime">
            <a:extLst>
              <a:ext uri="{FF2B5EF4-FFF2-40B4-BE49-F238E27FC236}">
                <a16:creationId xmlns:a16="http://schemas.microsoft.com/office/drawing/2014/main" id="{B89867B8-F869-4295-A590-1B62249E1ED6}"/>
              </a:ext>
            </a:extLst>
          </p:cNvPr>
          <p:cNvSpPr txBox="1"/>
          <p:nvPr/>
        </p:nvSpPr>
        <p:spPr>
          <a:xfrm>
            <a:off x="18981340" y="5188512"/>
            <a:ext cx="2878351" cy="827917"/>
          </a:xfrm>
          <a:prstGeom prst="rect">
            <a:avLst/>
          </a:prstGeom>
          <a:ln w="12700">
            <a:miter lim="400000"/>
          </a:ln>
          <a:extLst>
            <a:ext uri="{C572A759-6A51-4108-AA02-DFA0A04FC94B}">
              <ma14:wrappingTextBoxFlag xmlns:ma14="http://schemas.microsoft.com/office/mac/drawingml/2011/main" xmlns="" val="1"/>
            </a:ext>
          </a:extLst>
        </p:spPr>
        <p:txBody>
          <a:bodyPr wrap="none" lIns="121919" tIns="121919" rIns="121919" bIns="121919">
            <a:spAutoFit/>
          </a:bodyPr>
          <a:lstStyle/>
          <a:p>
            <a:pPr defTabSz="2844800">
              <a:lnSpc>
                <a:spcPct val="90000"/>
              </a:lnSpc>
              <a:spcBef>
                <a:spcPts val="2000"/>
              </a:spcBef>
              <a:defRPr sz="4000"/>
            </a:pPr>
            <a:r>
              <a:rPr lang="en-US" sz="4200" dirty="0">
                <a:solidFill>
                  <a:schemeClr val="tx1"/>
                </a:solidFill>
              </a:rPr>
              <a:t>Prediction</a:t>
            </a:r>
            <a:endParaRPr sz="4200" dirty="0">
              <a:solidFill>
                <a:schemeClr val="tx1"/>
              </a:solidFill>
            </a:endParaRPr>
          </a:p>
        </p:txBody>
      </p:sp>
      <p:sp>
        <p:nvSpPr>
          <p:cNvPr id="8" name="Slide Number">
            <a:extLst>
              <a:ext uri="{FF2B5EF4-FFF2-40B4-BE49-F238E27FC236}">
                <a16:creationId xmlns:a16="http://schemas.microsoft.com/office/drawing/2014/main" id="{69F7E39C-8389-4F38-A355-9A699A5F76F1}"/>
              </a:ext>
            </a:extLst>
          </p:cNvPr>
          <p:cNvSpPr txBox="1">
            <a:spLocks noGrp="1"/>
          </p:cNvSpPr>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22</a:t>
            </a:fld>
            <a:endParaRPr dirty="0"/>
          </a:p>
        </p:txBody>
      </p:sp>
      <p:pic>
        <p:nvPicPr>
          <p:cNvPr id="4" name="Picture 3" descr="A screenshot of a circuit board&#10;&#10;Description automatically generated">
            <a:extLst>
              <a:ext uri="{FF2B5EF4-FFF2-40B4-BE49-F238E27FC236}">
                <a16:creationId xmlns:a16="http://schemas.microsoft.com/office/drawing/2014/main" id="{C9DF1B80-C0F3-4AD7-8C3C-D7954BBB61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7420" y="7347497"/>
            <a:ext cx="12495238" cy="4971429"/>
          </a:xfrm>
          <a:prstGeom prst="rect">
            <a:avLst/>
          </a:prstGeom>
        </p:spPr>
      </p:pic>
      <p:sp>
        <p:nvSpPr>
          <p:cNvPr id="9" name="High accuracy but long runtime">
            <a:extLst>
              <a:ext uri="{FF2B5EF4-FFF2-40B4-BE49-F238E27FC236}">
                <a16:creationId xmlns:a16="http://schemas.microsoft.com/office/drawing/2014/main" id="{3FDF84C9-9FFC-41E5-A818-C73A5334DB20}"/>
              </a:ext>
            </a:extLst>
          </p:cNvPr>
          <p:cNvSpPr txBox="1"/>
          <p:nvPr/>
        </p:nvSpPr>
        <p:spPr>
          <a:xfrm>
            <a:off x="1962542" y="4084601"/>
            <a:ext cx="2009522" cy="1666095"/>
          </a:xfrm>
          <a:prstGeom prst="rect">
            <a:avLst/>
          </a:prstGeom>
          <a:ln w="12700">
            <a:miter lim="400000"/>
          </a:ln>
          <a:extLst>
            <a:ext uri="{C572A759-6A51-4108-AA02-DFA0A04FC94B}">
              <ma14:wrappingTextBoxFlag xmlns:ma14="http://schemas.microsoft.com/office/mac/drawingml/2011/main" xmlns="" val="1"/>
            </a:ext>
          </a:extLst>
        </p:spPr>
        <p:txBody>
          <a:bodyPr wrap="none" lIns="121919" tIns="121919" rIns="121919" bIns="121919">
            <a:spAutoFit/>
          </a:bodyPr>
          <a:lstStyle/>
          <a:p>
            <a:pPr defTabSz="2844800">
              <a:lnSpc>
                <a:spcPct val="90000"/>
              </a:lnSpc>
              <a:spcBef>
                <a:spcPts val="2000"/>
              </a:spcBef>
              <a:defRPr sz="4000"/>
            </a:pPr>
            <a:r>
              <a:rPr lang="en-US" sz="4200" dirty="0">
                <a:solidFill>
                  <a:schemeClr val="tx1"/>
                </a:solidFill>
              </a:rPr>
              <a:t>Model</a:t>
            </a:r>
          </a:p>
          <a:p>
            <a:pPr defTabSz="2844800">
              <a:lnSpc>
                <a:spcPct val="90000"/>
              </a:lnSpc>
              <a:spcBef>
                <a:spcPts val="2000"/>
              </a:spcBef>
              <a:defRPr sz="4000"/>
            </a:pPr>
            <a:r>
              <a:rPr lang="en-US" sz="4200" dirty="0">
                <a:solidFill>
                  <a:schemeClr val="tx1"/>
                </a:solidFill>
              </a:rPr>
              <a:t>Output</a:t>
            </a:r>
            <a:endParaRPr sz="4200" dirty="0">
              <a:solidFill>
                <a:schemeClr val="tx1"/>
              </a:solidFill>
            </a:endParaRPr>
          </a:p>
        </p:txBody>
      </p:sp>
      <p:sp>
        <p:nvSpPr>
          <p:cNvPr id="10" name="High accuracy but long runtime">
            <a:extLst>
              <a:ext uri="{FF2B5EF4-FFF2-40B4-BE49-F238E27FC236}">
                <a16:creationId xmlns:a16="http://schemas.microsoft.com/office/drawing/2014/main" id="{603BB8B6-11F4-44E0-9349-B0BDBF1C674D}"/>
              </a:ext>
            </a:extLst>
          </p:cNvPr>
          <p:cNvSpPr txBox="1"/>
          <p:nvPr/>
        </p:nvSpPr>
        <p:spPr>
          <a:xfrm>
            <a:off x="2035977" y="8803483"/>
            <a:ext cx="2249973" cy="1666095"/>
          </a:xfrm>
          <a:prstGeom prst="rect">
            <a:avLst/>
          </a:prstGeom>
          <a:ln w="12700">
            <a:miter lim="400000"/>
          </a:ln>
          <a:extLst>
            <a:ext uri="{C572A759-6A51-4108-AA02-DFA0A04FC94B}">
              <ma14:wrappingTextBoxFlag xmlns:ma14="http://schemas.microsoft.com/office/mac/drawingml/2011/main" xmlns="" val="1"/>
            </a:ext>
          </a:extLst>
        </p:spPr>
        <p:txBody>
          <a:bodyPr wrap="none" lIns="121919" tIns="121919" rIns="121919" bIns="121919">
            <a:spAutoFit/>
          </a:bodyPr>
          <a:lstStyle/>
          <a:p>
            <a:pPr defTabSz="2844800">
              <a:lnSpc>
                <a:spcPct val="90000"/>
              </a:lnSpc>
              <a:spcBef>
                <a:spcPts val="2000"/>
              </a:spcBef>
              <a:defRPr sz="4000"/>
            </a:pPr>
            <a:r>
              <a:rPr lang="en-US" sz="4200" dirty="0">
                <a:solidFill>
                  <a:schemeClr val="tx1"/>
                </a:solidFill>
              </a:rPr>
              <a:t>Routed </a:t>
            </a:r>
          </a:p>
          <a:p>
            <a:pPr defTabSz="2844800">
              <a:lnSpc>
                <a:spcPct val="90000"/>
              </a:lnSpc>
              <a:spcBef>
                <a:spcPts val="2000"/>
              </a:spcBef>
              <a:defRPr sz="4000"/>
            </a:pPr>
            <a:r>
              <a:rPr lang="en-US" sz="4200" dirty="0">
                <a:solidFill>
                  <a:schemeClr val="tx1"/>
                </a:solidFill>
              </a:rPr>
              <a:t>Layout</a:t>
            </a:r>
            <a:endParaRPr sz="4200" dirty="0">
              <a:solidFill>
                <a:schemeClr val="tx1"/>
              </a:solidFill>
            </a:endParaRPr>
          </a:p>
        </p:txBody>
      </p:sp>
    </p:spTree>
    <p:extLst>
      <p:ext uri="{BB962C8B-B14F-4D97-AF65-F5344CB8AC3E}">
        <p14:creationId xmlns:p14="http://schemas.microsoft.com/office/powerpoint/2010/main" val="239037019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peech Bubble: Rectangle 10">
            <a:extLst>
              <a:ext uri="{FF2B5EF4-FFF2-40B4-BE49-F238E27FC236}">
                <a16:creationId xmlns:a16="http://schemas.microsoft.com/office/drawing/2014/main" id="{7A52619B-B3B3-418D-B074-00C96C74C3FC}"/>
              </a:ext>
            </a:extLst>
          </p:cNvPr>
          <p:cNvSpPr/>
          <p:nvPr/>
        </p:nvSpPr>
        <p:spPr>
          <a:xfrm rot="10800000">
            <a:off x="11191164" y="10832139"/>
            <a:ext cx="11858578" cy="2306472"/>
          </a:xfrm>
          <a:prstGeom prst="wedgeRectCallou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2438400" rtl="0" fontAlgn="auto" latinLnBrk="0" hangingPunct="0">
              <a:lnSpc>
                <a:spcPct val="100000"/>
              </a:lnSpc>
              <a:spcBef>
                <a:spcPts val="0"/>
              </a:spcBef>
              <a:spcAft>
                <a:spcPts val="0"/>
              </a:spcAft>
              <a:buClrTx/>
              <a:buSzTx/>
              <a:buFontTx/>
              <a:buNone/>
              <a:tabLst/>
            </a:pPr>
            <a:endParaRPr kumimoji="0" lang="en-US" sz="6400" b="0" i="0" u="none" strike="noStrike" cap="none" spc="0" normalizeH="0" baseline="0">
              <a:ln>
                <a:noFill/>
              </a:ln>
              <a:solidFill>
                <a:srgbClr val="000000"/>
              </a:solidFill>
              <a:effectLst/>
              <a:uFillTx/>
              <a:latin typeface="Calibri"/>
              <a:ea typeface="Calibri"/>
              <a:cs typeface="Calibri"/>
              <a:sym typeface="Calibri"/>
            </a:endParaRPr>
          </a:p>
        </p:txBody>
      </p:sp>
      <p:sp>
        <p:nvSpPr>
          <p:cNvPr id="2" name="Title 1">
            <a:extLst>
              <a:ext uri="{FF2B5EF4-FFF2-40B4-BE49-F238E27FC236}">
                <a16:creationId xmlns:a16="http://schemas.microsoft.com/office/drawing/2014/main" id="{E7BB8C17-2188-42E4-9AC4-E24B1E29C6C8}"/>
              </a:ext>
            </a:extLst>
          </p:cNvPr>
          <p:cNvSpPr>
            <a:spLocks noGrp="1"/>
          </p:cNvSpPr>
          <p:nvPr>
            <p:ph type="title"/>
          </p:nvPr>
        </p:nvSpPr>
        <p:spPr/>
        <p:txBody>
          <a:bodyPr/>
          <a:lstStyle/>
          <a:p>
            <a:r>
              <a:rPr lang="en-US" dirty="0"/>
              <a:t>Experimental Results: Simulation Results</a:t>
            </a:r>
          </a:p>
        </p:txBody>
      </p:sp>
      <p:sp>
        <p:nvSpPr>
          <p:cNvPr id="9" name="LithoGAN…">
            <a:extLst>
              <a:ext uri="{FF2B5EF4-FFF2-40B4-BE49-F238E27FC236}">
                <a16:creationId xmlns:a16="http://schemas.microsoft.com/office/drawing/2014/main" id="{57C87755-BCFB-4A5F-A313-14CA98FBC395}"/>
              </a:ext>
            </a:extLst>
          </p:cNvPr>
          <p:cNvSpPr txBox="1">
            <a:spLocks noGrp="1"/>
          </p:cNvSpPr>
          <p:nvPr>
            <p:ph type="body" idx="1"/>
          </p:nvPr>
        </p:nvSpPr>
        <p:spPr>
          <a:xfrm>
            <a:off x="1689100" y="2286000"/>
            <a:ext cx="21005800" cy="4060209"/>
          </a:xfrm>
          <a:prstGeom prst="rect">
            <a:avLst/>
          </a:prstGeom>
        </p:spPr>
        <p:txBody>
          <a:bodyPr>
            <a:normAutofit/>
          </a:bodyPr>
          <a:lstStyle/>
          <a:p>
            <a:pPr marL="1155700" lvl="1" indent="-577850" defTabSz="751205">
              <a:spcBef>
                <a:spcPts val="5300"/>
              </a:spcBef>
              <a:defRPr sz="4368"/>
            </a:pPr>
            <a:r>
              <a:rPr lang="en-US" dirty="0"/>
              <a:t>Test on comparators and OTAs</a:t>
            </a:r>
          </a:p>
          <a:p>
            <a:pPr marL="1155700" lvl="1" indent="-577850" defTabSz="751205">
              <a:spcBef>
                <a:spcPts val="5300"/>
              </a:spcBef>
              <a:defRPr sz="4368"/>
            </a:pPr>
            <a:r>
              <a:rPr lang="en-US" dirty="0"/>
              <a:t>Evaluate with post layout simulation</a:t>
            </a:r>
          </a:p>
          <a:p>
            <a:pPr marL="1155700" lvl="1" indent="-577850" defTabSz="751205">
              <a:spcBef>
                <a:spcPts val="5300"/>
              </a:spcBef>
              <a:defRPr sz="4368"/>
            </a:pPr>
            <a:r>
              <a:rPr lang="en-US" dirty="0"/>
              <a:t>Compare with manual layout and previous methods</a:t>
            </a:r>
            <a:endParaRPr dirty="0"/>
          </a:p>
        </p:txBody>
      </p:sp>
      <p:sp>
        <p:nvSpPr>
          <p:cNvPr id="10" name="Content Placeholder 6">
            <a:extLst>
              <a:ext uri="{FF2B5EF4-FFF2-40B4-BE49-F238E27FC236}">
                <a16:creationId xmlns:a16="http://schemas.microsoft.com/office/drawing/2014/main" id="{A59BCDF2-099E-4468-8664-8C8ABD161263}"/>
              </a:ext>
            </a:extLst>
          </p:cNvPr>
          <p:cNvSpPr txBox="1">
            <a:spLocks/>
          </p:cNvSpPr>
          <p:nvPr/>
        </p:nvSpPr>
        <p:spPr>
          <a:xfrm>
            <a:off x="11295694" y="11240570"/>
            <a:ext cx="10666877" cy="148960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algn="ctr" hangingPunct="1">
              <a:buFontTx/>
              <a:buNone/>
            </a:pPr>
            <a:r>
              <a:rPr lang="en-US" dirty="0"/>
              <a:t>Closer results to the manual layout</a:t>
            </a:r>
          </a:p>
        </p:txBody>
      </p:sp>
      <p:graphicFrame>
        <p:nvGraphicFramePr>
          <p:cNvPr id="3" name="Table 4">
            <a:extLst>
              <a:ext uri="{FF2B5EF4-FFF2-40B4-BE49-F238E27FC236}">
                <a16:creationId xmlns:a16="http://schemas.microsoft.com/office/drawing/2014/main" id="{C67FB2FC-6A19-4E0B-B745-6B1BF58359B5}"/>
              </a:ext>
            </a:extLst>
          </p:cNvPr>
          <p:cNvGraphicFramePr>
            <a:graphicFrameLocks noGrp="1"/>
          </p:cNvGraphicFramePr>
          <p:nvPr>
            <p:extLst>
              <p:ext uri="{D42A27DB-BD31-4B8C-83A1-F6EECF244321}">
                <p14:modId xmlns:p14="http://schemas.microsoft.com/office/powerpoint/2010/main" val="1243173218"/>
              </p:ext>
            </p:extLst>
          </p:nvPr>
        </p:nvGraphicFramePr>
        <p:xfrm>
          <a:off x="2674962" y="6714652"/>
          <a:ext cx="19393470" cy="3709050"/>
        </p:xfrm>
        <a:graphic>
          <a:graphicData uri="http://schemas.openxmlformats.org/drawingml/2006/table">
            <a:tbl>
              <a:tblPr firstRow="1" bandRow="1">
                <a:tableStyleId>{5940675A-B579-460E-94D1-54222C63F5DA}</a:tableStyleId>
              </a:tblPr>
              <a:tblGrid>
                <a:gridCol w="3878694">
                  <a:extLst>
                    <a:ext uri="{9D8B030D-6E8A-4147-A177-3AD203B41FA5}">
                      <a16:colId xmlns:a16="http://schemas.microsoft.com/office/drawing/2014/main" val="2516160100"/>
                    </a:ext>
                  </a:extLst>
                </a:gridCol>
                <a:gridCol w="3878694">
                  <a:extLst>
                    <a:ext uri="{9D8B030D-6E8A-4147-A177-3AD203B41FA5}">
                      <a16:colId xmlns:a16="http://schemas.microsoft.com/office/drawing/2014/main" val="3544503253"/>
                    </a:ext>
                  </a:extLst>
                </a:gridCol>
                <a:gridCol w="3878694">
                  <a:extLst>
                    <a:ext uri="{9D8B030D-6E8A-4147-A177-3AD203B41FA5}">
                      <a16:colId xmlns:a16="http://schemas.microsoft.com/office/drawing/2014/main" val="2229951454"/>
                    </a:ext>
                  </a:extLst>
                </a:gridCol>
                <a:gridCol w="3878694">
                  <a:extLst>
                    <a:ext uri="{9D8B030D-6E8A-4147-A177-3AD203B41FA5}">
                      <a16:colId xmlns:a16="http://schemas.microsoft.com/office/drawing/2014/main" val="1921807151"/>
                    </a:ext>
                  </a:extLst>
                </a:gridCol>
                <a:gridCol w="3878694">
                  <a:extLst>
                    <a:ext uri="{9D8B030D-6E8A-4147-A177-3AD203B41FA5}">
                      <a16:colId xmlns:a16="http://schemas.microsoft.com/office/drawing/2014/main" val="3746508075"/>
                    </a:ext>
                  </a:extLst>
                </a:gridCol>
              </a:tblGrid>
              <a:tr h="741810">
                <a:tc>
                  <a:txBody>
                    <a:bodyPr/>
                    <a:lstStyle/>
                    <a:p>
                      <a:r>
                        <a:rPr lang="en-US" sz="3600" dirty="0"/>
                        <a:t>COMP1</a:t>
                      </a:r>
                    </a:p>
                  </a:txBody>
                  <a:tcPr/>
                </a:tc>
                <a:tc>
                  <a:txBody>
                    <a:bodyPr/>
                    <a:lstStyle/>
                    <a:p>
                      <a:r>
                        <a:rPr lang="en-US" sz="3600" dirty="0"/>
                        <a:t>Schematic</a:t>
                      </a:r>
                    </a:p>
                  </a:txBody>
                  <a:tcPr/>
                </a:tc>
                <a:tc>
                  <a:txBody>
                    <a:bodyPr/>
                    <a:lstStyle/>
                    <a:p>
                      <a:r>
                        <a:rPr lang="en-US" sz="3600" dirty="0"/>
                        <a:t>Manual</a:t>
                      </a:r>
                    </a:p>
                  </a:txBody>
                  <a:tcPr/>
                </a:tc>
                <a:tc>
                  <a:txBody>
                    <a:bodyPr/>
                    <a:lstStyle/>
                    <a:p>
                      <a:r>
                        <a:rPr lang="en-US" sz="3600" dirty="0"/>
                        <a:t>w/o guide</a:t>
                      </a:r>
                    </a:p>
                  </a:txBody>
                  <a:tcPr/>
                </a:tc>
                <a:tc>
                  <a:txBody>
                    <a:bodyPr/>
                    <a:lstStyle/>
                    <a:p>
                      <a:r>
                        <a:rPr lang="en-US" sz="3600" dirty="0" err="1"/>
                        <a:t>GeniusRoute</a:t>
                      </a:r>
                      <a:endParaRPr lang="en-US" sz="3600" dirty="0"/>
                    </a:p>
                  </a:txBody>
                  <a:tcPr/>
                </a:tc>
                <a:extLst>
                  <a:ext uri="{0D108BD9-81ED-4DB2-BD59-A6C34878D82A}">
                    <a16:rowId xmlns:a16="http://schemas.microsoft.com/office/drawing/2014/main" val="1676540122"/>
                  </a:ext>
                </a:extLst>
              </a:tr>
              <a:tr h="741810">
                <a:tc>
                  <a:txBody>
                    <a:bodyPr/>
                    <a:lstStyle/>
                    <a:p>
                      <a:r>
                        <a:rPr lang="en-US" sz="3600" dirty="0"/>
                        <a:t>Offset (</a:t>
                      </a:r>
                      <a:r>
                        <a:rPr lang="en-US" sz="3600" dirty="0" err="1"/>
                        <a:t>uV</a:t>
                      </a:r>
                      <a:r>
                        <a:rPr lang="en-US" sz="3600" dirty="0"/>
                        <a:t>)</a:t>
                      </a:r>
                    </a:p>
                  </a:txBody>
                  <a:tcPr/>
                </a:tc>
                <a:tc>
                  <a:txBody>
                    <a:bodyPr/>
                    <a:lstStyle/>
                    <a:p>
                      <a:r>
                        <a:rPr lang="en-US" sz="3600" dirty="0"/>
                        <a:t>/</a:t>
                      </a:r>
                    </a:p>
                  </a:txBody>
                  <a:tcPr/>
                </a:tc>
                <a:tc>
                  <a:txBody>
                    <a:bodyPr/>
                    <a:lstStyle/>
                    <a:p>
                      <a:r>
                        <a:rPr lang="en-US" sz="3600" dirty="0">
                          <a:solidFill>
                            <a:srgbClr val="FF0000"/>
                          </a:solidFill>
                        </a:rPr>
                        <a:t>480</a:t>
                      </a:r>
                    </a:p>
                  </a:txBody>
                  <a:tcPr/>
                </a:tc>
                <a:tc>
                  <a:txBody>
                    <a:bodyPr/>
                    <a:lstStyle/>
                    <a:p>
                      <a:r>
                        <a:rPr lang="en-US" sz="3600" dirty="0">
                          <a:solidFill>
                            <a:srgbClr val="FF0000"/>
                          </a:solidFill>
                        </a:rPr>
                        <a:t>2530</a:t>
                      </a:r>
                    </a:p>
                  </a:txBody>
                  <a:tcPr/>
                </a:tc>
                <a:tc>
                  <a:txBody>
                    <a:bodyPr/>
                    <a:lstStyle/>
                    <a:p>
                      <a:r>
                        <a:rPr lang="en-US" sz="3600" dirty="0">
                          <a:solidFill>
                            <a:srgbClr val="FF0000"/>
                          </a:solidFill>
                        </a:rPr>
                        <a:t>830</a:t>
                      </a:r>
                    </a:p>
                  </a:txBody>
                  <a:tcPr/>
                </a:tc>
                <a:extLst>
                  <a:ext uri="{0D108BD9-81ED-4DB2-BD59-A6C34878D82A}">
                    <a16:rowId xmlns:a16="http://schemas.microsoft.com/office/drawing/2014/main" val="2299542941"/>
                  </a:ext>
                </a:extLst>
              </a:tr>
              <a:tr h="741810">
                <a:tc>
                  <a:txBody>
                    <a:bodyPr/>
                    <a:lstStyle/>
                    <a:p>
                      <a:r>
                        <a:rPr lang="en-US" sz="3600" dirty="0"/>
                        <a:t>Delay (</a:t>
                      </a:r>
                      <a:r>
                        <a:rPr lang="en-US" sz="3600" dirty="0" err="1"/>
                        <a:t>ps</a:t>
                      </a:r>
                      <a:r>
                        <a:rPr lang="en-US" sz="3600" dirty="0"/>
                        <a:t>)</a:t>
                      </a:r>
                    </a:p>
                  </a:txBody>
                  <a:tcPr/>
                </a:tc>
                <a:tc>
                  <a:txBody>
                    <a:bodyPr/>
                    <a:lstStyle/>
                    <a:p>
                      <a:r>
                        <a:rPr lang="en-US" sz="3600" dirty="0"/>
                        <a:t>102</a:t>
                      </a:r>
                    </a:p>
                  </a:txBody>
                  <a:tcPr/>
                </a:tc>
                <a:tc>
                  <a:txBody>
                    <a:bodyPr/>
                    <a:lstStyle/>
                    <a:p>
                      <a:r>
                        <a:rPr lang="en-US" sz="3600" dirty="0"/>
                        <a:t>170</a:t>
                      </a:r>
                    </a:p>
                  </a:txBody>
                  <a:tcPr/>
                </a:tc>
                <a:tc>
                  <a:txBody>
                    <a:bodyPr/>
                    <a:lstStyle/>
                    <a:p>
                      <a:r>
                        <a:rPr lang="en-US" sz="3600" dirty="0"/>
                        <a:t>164</a:t>
                      </a:r>
                    </a:p>
                  </a:txBody>
                  <a:tcPr/>
                </a:tc>
                <a:tc>
                  <a:txBody>
                    <a:bodyPr/>
                    <a:lstStyle/>
                    <a:p>
                      <a:r>
                        <a:rPr lang="en-US" sz="3600" dirty="0"/>
                        <a:t>163</a:t>
                      </a:r>
                    </a:p>
                  </a:txBody>
                  <a:tcPr/>
                </a:tc>
                <a:extLst>
                  <a:ext uri="{0D108BD9-81ED-4DB2-BD59-A6C34878D82A}">
                    <a16:rowId xmlns:a16="http://schemas.microsoft.com/office/drawing/2014/main" val="4222669850"/>
                  </a:ext>
                </a:extLst>
              </a:tr>
              <a:tr h="741810">
                <a:tc>
                  <a:txBody>
                    <a:bodyPr/>
                    <a:lstStyle/>
                    <a:p>
                      <a:r>
                        <a:rPr lang="en-US" sz="3600" dirty="0"/>
                        <a:t>Noise (</a:t>
                      </a:r>
                      <a:r>
                        <a:rPr lang="en-US" sz="3600" dirty="0" err="1"/>
                        <a:t>uVrms</a:t>
                      </a:r>
                      <a:r>
                        <a:rPr lang="en-US" sz="3600" dirty="0"/>
                        <a:t>)</a:t>
                      </a:r>
                    </a:p>
                  </a:txBody>
                  <a:tcPr/>
                </a:tc>
                <a:tc>
                  <a:txBody>
                    <a:bodyPr/>
                    <a:lstStyle/>
                    <a:p>
                      <a:r>
                        <a:rPr lang="en-US" sz="3600" dirty="0"/>
                        <a:t>439.8</a:t>
                      </a:r>
                    </a:p>
                  </a:txBody>
                  <a:tcPr/>
                </a:tc>
                <a:tc>
                  <a:txBody>
                    <a:bodyPr/>
                    <a:lstStyle/>
                    <a:p>
                      <a:r>
                        <a:rPr lang="en-US" sz="3600" dirty="0"/>
                        <a:t>406.6</a:t>
                      </a:r>
                    </a:p>
                  </a:txBody>
                  <a:tcPr/>
                </a:tc>
                <a:tc>
                  <a:txBody>
                    <a:bodyPr/>
                    <a:lstStyle/>
                    <a:p>
                      <a:r>
                        <a:rPr lang="en-US" sz="3600" dirty="0"/>
                        <a:t>439.7</a:t>
                      </a:r>
                    </a:p>
                  </a:txBody>
                  <a:tcPr/>
                </a:tc>
                <a:tc>
                  <a:txBody>
                    <a:bodyPr/>
                    <a:lstStyle/>
                    <a:p>
                      <a:r>
                        <a:rPr lang="en-US" sz="3600" dirty="0"/>
                        <a:t>420.7</a:t>
                      </a:r>
                    </a:p>
                  </a:txBody>
                  <a:tcPr/>
                </a:tc>
                <a:extLst>
                  <a:ext uri="{0D108BD9-81ED-4DB2-BD59-A6C34878D82A}">
                    <a16:rowId xmlns:a16="http://schemas.microsoft.com/office/drawing/2014/main" val="2670798486"/>
                  </a:ext>
                </a:extLst>
              </a:tr>
              <a:tr h="741810">
                <a:tc>
                  <a:txBody>
                    <a:bodyPr/>
                    <a:lstStyle/>
                    <a:p>
                      <a:r>
                        <a:rPr lang="en-US" sz="3600" dirty="0"/>
                        <a:t>Power (</a:t>
                      </a:r>
                      <a:r>
                        <a:rPr lang="en-US" sz="3600" dirty="0" err="1"/>
                        <a:t>uW</a:t>
                      </a:r>
                      <a:r>
                        <a:rPr lang="en-US" sz="3600" dirty="0"/>
                        <a:t>)</a:t>
                      </a:r>
                    </a:p>
                  </a:txBody>
                  <a:tcPr/>
                </a:tc>
                <a:tc>
                  <a:txBody>
                    <a:bodyPr/>
                    <a:lstStyle/>
                    <a:p>
                      <a:r>
                        <a:rPr lang="en-US" sz="3600" dirty="0"/>
                        <a:t>13.45</a:t>
                      </a:r>
                    </a:p>
                  </a:txBody>
                  <a:tcPr/>
                </a:tc>
                <a:tc>
                  <a:txBody>
                    <a:bodyPr/>
                    <a:lstStyle/>
                    <a:p>
                      <a:r>
                        <a:rPr lang="en-US" sz="3600" dirty="0"/>
                        <a:t>16.98</a:t>
                      </a:r>
                    </a:p>
                  </a:txBody>
                  <a:tcPr/>
                </a:tc>
                <a:tc>
                  <a:txBody>
                    <a:bodyPr/>
                    <a:lstStyle/>
                    <a:p>
                      <a:r>
                        <a:rPr lang="en-US" sz="3600" dirty="0"/>
                        <a:t>16.82</a:t>
                      </a:r>
                    </a:p>
                  </a:txBody>
                  <a:tcPr/>
                </a:tc>
                <a:tc>
                  <a:txBody>
                    <a:bodyPr/>
                    <a:lstStyle/>
                    <a:p>
                      <a:r>
                        <a:rPr lang="en-US" sz="3600" dirty="0"/>
                        <a:t>16.8</a:t>
                      </a:r>
                    </a:p>
                  </a:txBody>
                  <a:tcPr/>
                </a:tc>
                <a:extLst>
                  <a:ext uri="{0D108BD9-81ED-4DB2-BD59-A6C34878D82A}">
                    <a16:rowId xmlns:a16="http://schemas.microsoft.com/office/drawing/2014/main" val="779411498"/>
                  </a:ext>
                </a:extLst>
              </a:tr>
            </a:tbl>
          </a:graphicData>
        </a:graphic>
      </p:graphicFrame>
      <p:sp>
        <p:nvSpPr>
          <p:cNvPr id="7" name="Slide Number">
            <a:extLst>
              <a:ext uri="{FF2B5EF4-FFF2-40B4-BE49-F238E27FC236}">
                <a16:creationId xmlns:a16="http://schemas.microsoft.com/office/drawing/2014/main" id="{D7ADE2D7-6132-4033-98A9-D599D6E0FC9F}"/>
              </a:ext>
            </a:extLst>
          </p:cNvPr>
          <p:cNvSpPr txBox="1">
            <a:spLocks noGrp="1"/>
          </p:cNvSpPr>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dirty="0"/>
          </a:p>
        </p:txBody>
      </p:sp>
    </p:spTree>
    <p:extLst>
      <p:ext uri="{BB962C8B-B14F-4D97-AF65-F5344CB8AC3E}">
        <p14:creationId xmlns:p14="http://schemas.microsoft.com/office/powerpoint/2010/main" val="86320180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B8C17-2188-42E4-9AC4-E24B1E29C6C8}"/>
              </a:ext>
            </a:extLst>
          </p:cNvPr>
          <p:cNvSpPr>
            <a:spLocks noGrp="1"/>
          </p:cNvSpPr>
          <p:nvPr>
            <p:ph type="title"/>
          </p:nvPr>
        </p:nvSpPr>
        <p:spPr/>
        <p:txBody>
          <a:bodyPr/>
          <a:lstStyle/>
          <a:p>
            <a:r>
              <a:rPr lang="en-US" dirty="0"/>
              <a:t>Experimental Results: More Simulation Results</a:t>
            </a:r>
          </a:p>
        </p:txBody>
      </p:sp>
      <p:graphicFrame>
        <p:nvGraphicFramePr>
          <p:cNvPr id="3" name="Table 4">
            <a:extLst>
              <a:ext uri="{FF2B5EF4-FFF2-40B4-BE49-F238E27FC236}">
                <a16:creationId xmlns:a16="http://schemas.microsoft.com/office/drawing/2014/main" id="{C67FB2FC-6A19-4E0B-B745-6B1BF58359B5}"/>
              </a:ext>
            </a:extLst>
          </p:cNvPr>
          <p:cNvGraphicFramePr>
            <a:graphicFrameLocks noGrp="1"/>
          </p:cNvGraphicFramePr>
          <p:nvPr>
            <p:extLst>
              <p:ext uri="{D42A27DB-BD31-4B8C-83A1-F6EECF244321}">
                <p14:modId xmlns:p14="http://schemas.microsoft.com/office/powerpoint/2010/main" val="2802733408"/>
              </p:ext>
            </p:extLst>
          </p:nvPr>
        </p:nvGraphicFramePr>
        <p:xfrm>
          <a:off x="2743201" y="1792792"/>
          <a:ext cx="14886170" cy="2820150"/>
        </p:xfrm>
        <a:graphic>
          <a:graphicData uri="http://schemas.openxmlformats.org/drawingml/2006/table">
            <a:tbl>
              <a:tblPr firstRow="1" bandRow="1">
                <a:tableStyleId>{5940675A-B579-460E-94D1-54222C63F5DA}</a:tableStyleId>
              </a:tblPr>
              <a:tblGrid>
                <a:gridCol w="2977234">
                  <a:extLst>
                    <a:ext uri="{9D8B030D-6E8A-4147-A177-3AD203B41FA5}">
                      <a16:colId xmlns:a16="http://schemas.microsoft.com/office/drawing/2014/main" val="2516160100"/>
                    </a:ext>
                  </a:extLst>
                </a:gridCol>
                <a:gridCol w="2977234">
                  <a:extLst>
                    <a:ext uri="{9D8B030D-6E8A-4147-A177-3AD203B41FA5}">
                      <a16:colId xmlns:a16="http://schemas.microsoft.com/office/drawing/2014/main" val="3544503253"/>
                    </a:ext>
                  </a:extLst>
                </a:gridCol>
                <a:gridCol w="2977234">
                  <a:extLst>
                    <a:ext uri="{9D8B030D-6E8A-4147-A177-3AD203B41FA5}">
                      <a16:colId xmlns:a16="http://schemas.microsoft.com/office/drawing/2014/main" val="2229951454"/>
                    </a:ext>
                  </a:extLst>
                </a:gridCol>
                <a:gridCol w="2977234">
                  <a:extLst>
                    <a:ext uri="{9D8B030D-6E8A-4147-A177-3AD203B41FA5}">
                      <a16:colId xmlns:a16="http://schemas.microsoft.com/office/drawing/2014/main" val="1921807151"/>
                    </a:ext>
                  </a:extLst>
                </a:gridCol>
                <a:gridCol w="2977234">
                  <a:extLst>
                    <a:ext uri="{9D8B030D-6E8A-4147-A177-3AD203B41FA5}">
                      <a16:colId xmlns:a16="http://schemas.microsoft.com/office/drawing/2014/main" val="3746508075"/>
                    </a:ext>
                  </a:extLst>
                </a:gridCol>
              </a:tblGrid>
              <a:tr h="564030">
                <a:tc>
                  <a:txBody>
                    <a:bodyPr/>
                    <a:lstStyle/>
                    <a:p>
                      <a:r>
                        <a:rPr lang="en-US" sz="2800" dirty="0"/>
                        <a:t>COMP1</a:t>
                      </a:r>
                    </a:p>
                  </a:txBody>
                  <a:tcPr/>
                </a:tc>
                <a:tc>
                  <a:txBody>
                    <a:bodyPr/>
                    <a:lstStyle/>
                    <a:p>
                      <a:r>
                        <a:rPr lang="en-US" sz="2800" dirty="0"/>
                        <a:t>Schematic</a:t>
                      </a:r>
                    </a:p>
                  </a:txBody>
                  <a:tcPr/>
                </a:tc>
                <a:tc>
                  <a:txBody>
                    <a:bodyPr/>
                    <a:lstStyle/>
                    <a:p>
                      <a:r>
                        <a:rPr lang="en-US" sz="2800" dirty="0"/>
                        <a:t>Manual</a:t>
                      </a:r>
                    </a:p>
                  </a:txBody>
                  <a:tcPr/>
                </a:tc>
                <a:tc>
                  <a:txBody>
                    <a:bodyPr/>
                    <a:lstStyle/>
                    <a:p>
                      <a:r>
                        <a:rPr lang="en-US" sz="2800" dirty="0"/>
                        <a:t>w/o guide</a:t>
                      </a:r>
                    </a:p>
                  </a:txBody>
                  <a:tcPr/>
                </a:tc>
                <a:tc>
                  <a:txBody>
                    <a:bodyPr/>
                    <a:lstStyle/>
                    <a:p>
                      <a:r>
                        <a:rPr lang="en-US" sz="2800" dirty="0" err="1"/>
                        <a:t>GeniusRoute</a:t>
                      </a:r>
                      <a:endParaRPr lang="en-US" sz="2800" dirty="0"/>
                    </a:p>
                  </a:txBody>
                  <a:tcPr/>
                </a:tc>
                <a:extLst>
                  <a:ext uri="{0D108BD9-81ED-4DB2-BD59-A6C34878D82A}">
                    <a16:rowId xmlns:a16="http://schemas.microsoft.com/office/drawing/2014/main" val="1676540122"/>
                  </a:ext>
                </a:extLst>
              </a:tr>
              <a:tr h="564030">
                <a:tc>
                  <a:txBody>
                    <a:bodyPr/>
                    <a:lstStyle/>
                    <a:p>
                      <a:r>
                        <a:rPr lang="en-US" sz="2800" dirty="0"/>
                        <a:t>Offset (</a:t>
                      </a:r>
                      <a:r>
                        <a:rPr lang="en-US" sz="2800" dirty="0" err="1"/>
                        <a:t>uV</a:t>
                      </a:r>
                      <a:r>
                        <a:rPr lang="en-US" sz="2800" dirty="0"/>
                        <a:t>)</a:t>
                      </a:r>
                    </a:p>
                  </a:txBody>
                  <a:tcPr/>
                </a:tc>
                <a:tc>
                  <a:txBody>
                    <a:bodyPr/>
                    <a:lstStyle/>
                    <a:p>
                      <a:r>
                        <a:rPr lang="en-US" sz="2800" dirty="0"/>
                        <a:t>/</a:t>
                      </a:r>
                    </a:p>
                  </a:txBody>
                  <a:tcPr/>
                </a:tc>
                <a:tc>
                  <a:txBody>
                    <a:bodyPr/>
                    <a:lstStyle/>
                    <a:p>
                      <a:r>
                        <a:rPr lang="en-US" sz="2800" dirty="0"/>
                        <a:t>480</a:t>
                      </a:r>
                    </a:p>
                  </a:txBody>
                  <a:tcPr/>
                </a:tc>
                <a:tc>
                  <a:txBody>
                    <a:bodyPr/>
                    <a:lstStyle/>
                    <a:p>
                      <a:r>
                        <a:rPr lang="en-US" sz="2800" dirty="0"/>
                        <a:t>2530</a:t>
                      </a:r>
                    </a:p>
                  </a:txBody>
                  <a:tcPr/>
                </a:tc>
                <a:tc>
                  <a:txBody>
                    <a:bodyPr/>
                    <a:lstStyle/>
                    <a:p>
                      <a:r>
                        <a:rPr lang="en-US" sz="2800" dirty="0"/>
                        <a:t>830</a:t>
                      </a:r>
                    </a:p>
                  </a:txBody>
                  <a:tcPr/>
                </a:tc>
                <a:extLst>
                  <a:ext uri="{0D108BD9-81ED-4DB2-BD59-A6C34878D82A}">
                    <a16:rowId xmlns:a16="http://schemas.microsoft.com/office/drawing/2014/main" val="2299542941"/>
                  </a:ext>
                </a:extLst>
              </a:tr>
              <a:tr h="564030">
                <a:tc>
                  <a:txBody>
                    <a:bodyPr/>
                    <a:lstStyle/>
                    <a:p>
                      <a:r>
                        <a:rPr lang="en-US" sz="2800" dirty="0"/>
                        <a:t>Delay (</a:t>
                      </a:r>
                      <a:r>
                        <a:rPr lang="en-US" sz="2800" dirty="0" err="1"/>
                        <a:t>ps</a:t>
                      </a:r>
                      <a:r>
                        <a:rPr lang="en-US" sz="2800" dirty="0"/>
                        <a:t>)</a:t>
                      </a:r>
                    </a:p>
                  </a:txBody>
                  <a:tcPr/>
                </a:tc>
                <a:tc>
                  <a:txBody>
                    <a:bodyPr/>
                    <a:lstStyle/>
                    <a:p>
                      <a:r>
                        <a:rPr lang="en-US" sz="2800" dirty="0"/>
                        <a:t>102</a:t>
                      </a:r>
                    </a:p>
                  </a:txBody>
                  <a:tcPr/>
                </a:tc>
                <a:tc>
                  <a:txBody>
                    <a:bodyPr/>
                    <a:lstStyle/>
                    <a:p>
                      <a:r>
                        <a:rPr lang="en-US" sz="2800" dirty="0"/>
                        <a:t>170</a:t>
                      </a:r>
                    </a:p>
                  </a:txBody>
                  <a:tcPr/>
                </a:tc>
                <a:tc>
                  <a:txBody>
                    <a:bodyPr/>
                    <a:lstStyle/>
                    <a:p>
                      <a:r>
                        <a:rPr lang="en-US" sz="2800" dirty="0"/>
                        <a:t>164</a:t>
                      </a:r>
                    </a:p>
                  </a:txBody>
                  <a:tcPr/>
                </a:tc>
                <a:tc>
                  <a:txBody>
                    <a:bodyPr/>
                    <a:lstStyle/>
                    <a:p>
                      <a:r>
                        <a:rPr lang="en-US" sz="2800" dirty="0"/>
                        <a:t>163</a:t>
                      </a:r>
                    </a:p>
                  </a:txBody>
                  <a:tcPr/>
                </a:tc>
                <a:extLst>
                  <a:ext uri="{0D108BD9-81ED-4DB2-BD59-A6C34878D82A}">
                    <a16:rowId xmlns:a16="http://schemas.microsoft.com/office/drawing/2014/main" val="4222669850"/>
                  </a:ext>
                </a:extLst>
              </a:tr>
              <a:tr h="564030">
                <a:tc>
                  <a:txBody>
                    <a:bodyPr/>
                    <a:lstStyle/>
                    <a:p>
                      <a:r>
                        <a:rPr lang="en-US" sz="2800" dirty="0"/>
                        <a:t>Noise (</a:t>
                      </a:r>
                      <a:r>
                        <a:rPr lang="en-US" sz="2800" dirty="0" err="1"/>
                        <a:t>uVrms</a:t>
                      </a:r>
                      <a:r>
                        <a:rPr lang="en-US" sz="2800" dirty="0"/>
                        <a:t>)</a:t>
                      </a:r>
                    </a:p>
                  </a:txBody>
                  <a:tcPr/>
                </a:tc>
                <a:tc>
                  <a:txBody>
                    <a:bodyPr/>
                    <a:lstStyle/>
                    <a:p>
                      <a:r>
                        <a:rPr lang="en-US" sz="2800" dirty="0"/>
                        <a:t>439.8</a:t>
                      </a:r>
                    </a:p>
                  </a:txBody>
                  <a:tcPr/>
                </a:tc>
                <a:tc>
                  <a:txBody>
                    <a:bodyPr/>
                    <a:lstStyle/>
                    <a:p>
                      <a:r>
                        <a:rPr lang="en-US" sz="2800" dirty="0"/>
                        <a:t>406.6</a:t>
                      </a:r>
                    </a:p>
                  </a:txBody>
                  <a:tcPr/>
                </a:tc>
                <a:tc>
                  <a:txBody>
                    <a:bodyPr/>
                    <a:lstStyle/>
                    <a:p>
                      <a:r>
                        <a:rPr lang="en-US" sz="2800" dirty="0"/>
                        <a:t>439.7</a:t>
                      </a:r>
                    </a:p>
                  </a:txBody>
                  <a:tcPr/>
                </a:tc>
                <a:tc>
                  <a:txBody>
                    <a:bodyPr/>
                    <a:lstStyle/>
                    <a:p>
                      <a:r>
                        <a:rPr lang="en-US" sz="2800" dirty="0"/>
                        <a:t>420.7</a:t>
                      </a:r>
                    </a:p>
                  </a:txBody>
                  <a:tcPr/>
                </a:tc>
                <a:extLst>
                  <a:ext uri="{0D108BD9-81ED-4DB2-BD59-A6C34878D82A}">
                    <a16:rowId xmlns:a16="http://schemas.microsoft.com/office/drawing/2014/main" val="2670798486"/>
                  </a:ext>
                </a:extLst>
              </a:tr>
              <a:tr h="564030">
                <a:tc>
                  <a:txBody>
                    <a:bodyPr/>
                    <a:lstStyle/>
                    <a:p>
                      <a:r>
                        <a:rPr lang="en-US" sz="2800" dirty="0"/>
                        <a:t>Power (</a:t>
                      </a:r>
                      <a:r>
                        <a:rPr lang="en-US" sz="2800" dirty="0" err="1"/>
                        <a:t>uW</a:t>
                      </a:r>
                      <a:r>
                        <a:rPr lang="en-US" sz="2800" dirty="0"/>
                        <a:t>)</a:t>
                      </a:r>
                    </a:p>
                  </a:txBody>
                  <a:tcPr/>
                </a:tc>
                <a:tc>
                  <a:txBody>
                    <a:bodyPr/>
                    <a:lstStyle/>
                    <a:p>
                      <a:r>
                        <a:rPr lang="en-US" sz="2800" dirty="0"/>
                        <a:t>13.45</a:t>
                      </a:r>
                    </a:p>
                  </a:txBody>
                  <a:tcPr/>
                </a:tc>
                <a:tc>
                  <a:txBody>
                    <a:bodyPr/>
                    <a:lstStyle/>
                    <a:p>
                      <a:r>
                        <a:rPr lang="en-US" sz="2800" dirty="0"/>
                        <a:t>16.98</a:t>
                      </a:r>
                    </a:p>
                  </a:txBody>
                  <a:tcPr/>
                </a:tc>
                <a:tc>
                  <a:txBody>
                    <a:bodyPr/>
                    <a:lstStyle/>
                    <a:p>
                      <a:r>
                        <a:rPr lang="en-US" sz="2800" dirty="0"/>
                        <a:t>16.82</a:t>
                      </a:r>
                    </a:p>
                  </a:txBody>
                  <a:tcPr/>
                </a:tc>
                <a:tc>
                  <a:txBody>
                    <a:bodyPr/>
                    <a:lstStyle/>
                    <a:p>
                      <a:r>
                        <a:rPr lang="en-US" sz="2800" dirty="0"/>
                        <a:t>16.8</a:t>
                      </a:r>
                    </a:p>
                  </a:txBody>
                  <a:tcPr/>
                </a:tc>
                <a:extLst>
                  <a:ext uri="{0D108BD9-81ED-4DB2-BD59-A6C34878D82A}">
                    <a16:rowId xmlns:a16="http://schemas.microsoft.com/office/drawing/2014/main" val="779411498"/>
                  </a:ext>
                </a:extLst>
              </a:tr>
            </a:tbl>
          </a:graphicData>
        </a:graphic>
      </p:graphicFrame>
      <p:graphicFrame>
        <p:nvGraphicFramePr>
          <p:cNvPr id="12" name="Table 4">
            <a:extLst>
              <a:ext uri="{FF2B5EF4-FFF2-40B4-BE49-F238E27FC236}">
                <a16:creationId xmlns:a16="http://schemas.microsoft.com/office/drawing/2014/main" id="{B067A733-ABF9-449B-8211-DA15532519CC}"/>
              </a:ext>
            </a:extLst>
          </p:cNvPr>
          <p:cNvGraphicFramePr>
            <a:graphicFrameLocks noGrp="1"/>
          </p:cNvGraphicFramePr>
          <p:nvPr>
            <p:extLst>
              <p:ext uri="{D42A27DB-BD31-4B8C-83A1-F6EECF244321}">
                <p14:modId xmlns:p14="http://schemas.microsoft.com/office/powerpoint/2010/main" val="1284158735"/>
              </p:ext>
            </p:extLst>
          </p:nvPr>
        </p:nvGraphicFramePr>
        <p:xfrm>
          <a:off x="2743201" y="4891313"/>
          <a:ext cx="14886170" cy="2633545"/>
        </p:xfrm>
        <a:graphic>
          <a:graphicData uri="http://schemas.openxmlformats.org/drawingml/2006/table">
            <a:tbl>
              <a:tblPr firstRow="1" bandRow="1">
                <a:tableStyleId>{5940675A-B579-460E-94D1-54222C63F5DA}</a:tableStyleId>
              </a:tblPr>
              <a:tblGrid>
                <a:gridCol w="2977234">
                  <a:extLst>
                    <a:ext uri="{9D8B030D-6E8A-4147-A177-3AD203B41FA5}">
                      <a16:colId xmlns:a16="http://schemas.microsoft.com/office/drawing/2014/main" val="2516160100"/>
                    </a:ext>
                  </a:extLst>
                </a:gridCol>
                <a:gridCol w="2977234">
                  <a:extLst>
                    <a:ext uri="{9D8B030D-6E8A-4147-A177-3AD203B41FA5}">
                      <a16:colId xmlns:a16="http://schemas.microsoft.com/office/drawing/2014/main" val="3544503253"/>
                    </a:ext>
                  </a:extLst>
                </a:gridCol>
                <a:gridCol w="2977234">
                  <a:extLst>
                    <a:ext uri="{9D8B030D-6E8A-4147-A177-3AD203B41FA5}">
                      <a16:colId xmlns:a16="http://schemas.microsoft.com/office/drawing/2014/main" val="2229951454"/>
                    </a:ext>
                  </a:extLst>
                </a:gridCol>
                <a:gridCol w="2977234">
                  <a:extLst>
                    <a:ext uri="{9D8B030D-6E8A-4147-A177-3AD203B41FA5}">
                      <a16:colId xmlns:a16="http://schemas.microsoft.com/office/drawing/2014/main" val="1921807151"/>
                    </a:ext>
                  </a:extLst>
                </a:gridCol>
                <a:gridCol w="2977234">
                  <a:extLst>
                    <a:ext uri="{9D8B030D-6E8A-4147-A177-3AD203B41FA5}">
                      <a16:colId xmlns:a16="http://schemas.microsoft.com/office/drawing/2014/main" val="3746508075"/>
                    </a:ext>
                  </a:extLst>
                </a:gridCol>
              </a:tblGrid>
              <a:tr h="526709">
                <a:tc>
                  <a:txBody>
                    <a:bodyPr/>
                    <a:lstStyle/>
                    <a:p>
                      <a:r>
                        <a:rPr lang="en-US" sz="2800" dirty="0"/>
                        <a:t>COMP2</a:t>
                      </a:r>
                    </a:p>
                  </a:txBody>
                  <a:tcPr/>
                </a:tc>
                <a:tc>
                  <a:txBody>
                    <a:bodyPr/>
                    <a:lstStyle/>
                    <a:p>
                      <a:r>
                        <a:rPr lang="en-US" sz="2800" dirty="0"/>
                        <a:t>Schematic</a:t>
                      </a:r>
                    </a:p>
                  </a:txBody>
                  <a:tcPr/>
                </a:tc>
                <a:tc>
                  <a:txBody>
                    <a:bodyPr/>
                    <a:lstStyle/>
                    <a:p>
                      <a:r>
                        <a:rPr lang="en-US" sz="2800" dirty="0"/>
                        <a:t>Manual</a:t>
                      </a:r>
                    </a:p>
                  </a:txBody>
                  <a:tcPr/>
                </a:tc>
                <a:tc>
                  <a:txBody>
                    <a:bodyPr/>
                    <a:lstStyle/>
                    <a:p>
                      <a:r>
                        <a:rPr lang="en-US" sz="2800" dirty="0"/>
                        <a:t>w/o guide</a:t>
                      </a:r>
                    </a:p>
                  </a:txBody>
                  <a:tcPr/>
                </a:tc>
                <a:tc>
                  <a:txBody>
                    <a:bodyPr/>
                    <a:lstStyle/>
                    <a:p>
                      <a:r>
                        <a:rPr lang="en-US" sz="2800" dirty="0" err="1"/>
                        <a:t>GeniusRoute</a:t>
                      </a:r>
                      <a:endParaRPr lang="en-US" sz="2800" dirty="0"/>
                    </a:p>
                  </a:txBody>
                  <a:tcPr/>
                </a:tc>
                <a:extLst>
                  <a:ext uri="{0D108BD9-81ED-4DB2-BD59-A6C34878D82A}">
                    <a16:rowId xmlns:a16="http://schemas.microsoft.com/office/drawing/2014/main" val="1676540122"/>
                  </a:ext>
                </a:extLst>
              </a:tr>
              <a:tr h="526709">
                <a:tc>
                  <a:txBody>
                    <a:bodyPr/>
                    <a:lstStyle/>
                    <a:p>
                      <a:r>
                        <a:rPr lang="en-US" sz="2800" dirty="0"/>
                        <a:t>Offset (</a:t>
                      </a:r>
                      <a:r>
                        <a:rPr lang="en-US" sz="2800" dirty="0" err="1"/>
                        <a:t>uV</a:t>
                      </a:r>
                      <a:r>
                        <a:rPr lang="en-US" sz="2800" dirty="0"/>
                        <a:t>)</a:t>
                      </a:r>
                    </a:p>
                  </a:txBody>
                  <a:tcPr/>
                </a:tc>
                <a:tc>
                  <a:txBody>
                    <a:bodyPr/>
                    <a:lstStyle/>
                    <a:p>
                      <a:r>
                        <a:rPr lang="en-US" sz="2800" dirty="0"/>
                        <a:t>/</a:t>
                      </a:r>
                    </a:p>
                  </a:txBody>
                  <a:tcPr/>
                </a:tc>
                <a:tc>
                  <a:txBody>
                    <a:bodyPr/>
                    <a:lstStyle/>
                    <a:p>
                      <a:r>
                        <a:rPr lang="en-US" sz="2800" dirty="0"/>
                        <a:t>550</a:t>
                      </a:r>
                    </a:p>
                  </a:txBody>
                  <a:tcPr/>
                </a:tc>
                <a:tc>
                  <a:txBody>
                    <a:bodyPr/>
                    <a:lstStyle/>
                    <a:p>
                      <a:r>
                        <a:rPr lang="en-US" sz="2800" dirty="0"/>
                        <a:t>1180</a:t>
                      </a:r>
                    </a:p>
                  </a:txBody>
                  <a:tcPr/>
                </a:tc>
                <a:tc>
                  <a:txBody>
                    <a:bodyPr/>
                    <a:lstStyle/>
                    <a:p>
                      <a:r>
                        <a:rPr lang="en-US" sz="2800" dirty="0"/>
                        <a:t>280</a:t>
                      </a:r>
                    </a:p>
                  </a:txBody>
                  <a:tcPr/>
                </a:tc>
                <a:extLst>
                  <a:ext uri="{0D108BD9-81ED-4DB2-BD59-A6C34878D82A}">
                    <a16:rowId xmlns:a16="http://schemas.microsoft.com/office/drawing/2014/main" val="2299542941"/>
                  </a:ext>
                </a:extLst>
              </a:tr>
              <a:tr h="526709">
                <a:tc>
                  <a:txBody>
                    <a:bodyPr/>
                    <a:lstStyle/>
                    <a:p>
                      <a:r>
                        <a:rPr lang="en-US" sz="2800" dirty="0"/>
                        <a:t>Delay (</a:t>
                      </a:r>
                      <a:r>
                        <a:rPr lang="en-US" sz="2800" dirty="0" err="1"/>
                        <a:t>ps</a:t>
                      </a:r>
                      <a:r>
                        <a:rPr lang="en-US" sz="2800" dirty="0"/>
                        <a:t>)</a:t>
                      </a:r>
                    </a:p>
                  </a:txBody>
                  <a:tcPr/>
                </a:tc>
                <a:tc>
                  <a:txBody>
                    <a:bodyPr/>
                    <a:lstStyle/>
                    <a:p>
                      <a:r>
                        <a:rPr lang="en-US" sz="2800" dirty="0"/>
                        <a:t>102</a:t>
                      </a:r>
                    </a:p>
                  </a:txBody>
                  <a:tcPr/>
                </a:tc>
                <a:tc>
                  <a:txBody>
                    <a:bodyPr/>
                    <a:lstStyle/>
                    <a:p>
                      <a:r>
                        <a:rPr lang="en-US" sz="2800" dirty="0"/>
                        <a:t>196</a:t>
                      </a:r>
                    </a:p>
                  </a:txBody>
                  <a:tcPr/>
                </a:tc>
                <a:tc>
                  <a:txBody>
                    <a:bodyPr/>
                    <a:lstStyle/>
                    <a:p>
                      <a:r>
                        <a:rPr lang="en-US" sz="2800" dirty="0"/>
                        <a:t>235</a:t>
                      </a:r>
                    </a:p>
                  </a:txBody>
                  <a:tcPr/>
                </a:tc>
                <a:tc>
                  <a:txBody>
                    <a:bodyPr/>
                    <a:lstStyle/>
                    <a:p>
                      <a:r>
                        <a:rPr lang="en-US" sz="2800" dirty="0"/>
                        <a:t>241</a:t>
                      </a:r>
                    </a:p>
                  </a:txBody>
                  <a:tcPr/>
                </a:tc>
                <a:extLst>
                  <a:ext uri="{0D108BD9-81ED-4DB2-BD59-A6C34878D82A}">
                    <a16:rowId xmlns:a16="http://schemas.microsoft.com/office/drawing/2014/main" val="4222669850"/>
                  </a:ext>
                </a:extLst>
              </a:tr>
              <a:tr h="526709">
                <a:tc>
                  <a:txBody>
                    <a:bodyPr/>
                    <a:lstStyle/>
                    <a:p>
                      <a:r>
                        <a:rPr lang="en-US" sz="2800" dirty="0"/>
                        <a:t>Noise (</a:t>
                      </a:r>
                      <a:r>
                        <a:rPr lang="en-US" sz="2800" dirty="0" err="1"/>
                        <a:t>uVrms</a:t>
                      </a:r>
                      <a:r>
                        <a:rPr lang="en-US" sz="2800" dirty="0"/>
                        <a:t>)</a:t>
                      </a:r>
                    </a:p>
                  </a:txBody>
                  <a:tcPr/>
                </a:tc>
                <a:tc>
                  <a:txBody>
                    <a:bodyPr/>
                    <a:lstStyle/>
                    <a:p>
                      <a:r>
                        <a:rPr lang="en-US" sz="2800" dirty="0"/>
                        <a:t>439.8</a:t>
                      </a:r>
                    </a:p>
                  </a:txBody>
                  <a:tcPr/>
                </a:tc>
                <a:tc>
                  <a:txBody>
                    <a:bodyPr/>
                    <a:lstStyle/>
                    <a:p>
                      <a:r>
                        <a:rPr lang="en-US" sz="2800" dirty="0"/>
                        <a:t>380.0</a:t>
                      </a:r>
                    </a:p>
                  </a:txBody>
                  <a:tcPr/>
                </a:tc>
                <a:tc>
                  <a:txBody>
                    <a:bodyPr/>
                    <a:lstStyle/>
                    <a:p>
                      <a:r>
                        <a:rPr lang="en-US" sz="2800" dirty="0"/>
                        <a:t>369.6</a:t>
                      </a:r>
                    </a:p>
                  </a:txBody>
                  <a:tcPr/>
                </a:tc>
                <a:tc>
                  <a:txBody>
                    <a:bodyPr/>
                    <a:lstStyle/>
                    <a:p>
                      <a:r>
                        <a:rPr lang="en-US" sz="2800" dirty="0"/>
                        <a:t>367.8</a:t>
                      </a:r>
                    </a:p>
                  </a:txBody>
                  <a:tcPr/>
                </a:tc>
                <a:extLst>
                  <a:ext uri="{0D108BD9-81ED-4DB2-BD59-A6C34878D82A}">
                    <a16:rowId xmlns:a16="http://schemas.microsoft.com/office/drawing/2014/main" val="2670798486"/>
                  </a:ext>
                </a:extLst>
              </a:tr>
              <a:tr h="526709">
                <a:tc>
                  <a:txBody>
                    <a:bodyPr/>
                    <a:lstStyle/>
                    <a:p>
                      <a:r>
                        <a:rPr lang="en-US" sz="2800" dirty="0"/>
                        <a:t>Power (</a:t>
                      </a:r>
                      <a:r>
                        <a:rPr lang="en-US" sz="2800" dirty="0" err="1"/>
                        <a:t>uW</a:t>
                      </a:r>
                      <a:r>
                        <a:rPr lang="en-US" sz="2800" dirty="0"/>
                        <a:t>)</a:t>
                      </a:r>
                    </a:p>
                  </a:txBody>
                  <a:tcPr/>
                </a:tc>
                <a:tc>
                  <a:txBody>
                    <a:bodyPr/>
                    <a:lstStyle/>
                    <a:p>
                      <a:r>
                        <a:rPr lang="en-US" sz="2800" dirty="0"/>
                        <a:t>13.45</a:t>
                      </a:r>
                    </a:p>
                  </a:txBody>
                  <a:tcPr/>
                </a:tc>
                <a:tc>
                  <a:txBody>
                    <a:bodyPr/>
                    <a:lstStyle/>
                    <a:p>
                      <a:r>
                        <a:rPr lang="en-US" sz="2800" dirty="0"/>
                        <a:t>20.28</a:t>
                      </a:r>
                    </a:p>
                  </a:txBody>
                  <a:tcPr/>
                </a:tc>
                <a:tc>
                  <a:txBody>
                    <a:bodyPr/>
                    <a:lstStyle/>
                    <a:p>
                      <a:r>
                        <a:rPr lang="en-US" sz="2800" dirty="0"/>
                        <a:t>20.23</a:t>
                      </a:r>
                    </a:p>
                  </a:txBody>
                  <a:tcPr/>
                </a:tc>
                <a:tc>
                  <a:txBody>
                    <a:bodyPr/>
                    <a:lstStyle/>
                    <a:p>
                      <a:r>
                        <a:rPr lang="en-US" sz="2800" dirty="0"/>
                        <a:t>20.15</a:t>
                      </a:r>
                    </a:p>
                  </a:txBody>
                  <a:tcPr/>
                </a:tc>
                <a:extLst>
                  <a:ext uri="{0D108BD9-81ED-4DB2-BD59-A6C34878D82A}">
                    <a16:rowId xmlns:a16="http://schemas.microsoft.com/office/drawing/2014/main" val="779411498"/>
                  </a:ext>
                </a:extLst>
              </a:tr>
            </a:tbl>
          </a:graphicData>
        </a:graphic>
      </p:graphicFrame>
      <p:graphicFrame>
        <p:nvGraphicFramePr>
          <p:cNvPr id="6" name="Table 6">
            <a:extLst>
              <a:ext uri="{FF2B5EF4-FFF2-40B4-BE49-F238E27FC236}">
                <a16:creationId xmlns:a16="http://schemas.microsoft.com/office/drawing/2014/main" id="{7AB655AE-2720-4678-97BA-335675174770}"/>
              </a:ext>
            </a:extLst>
          </p:cNvPr>
          <p:cNvGraphicFramePr>
            <a:graphicFrameLocks noGrp="1"/>
          </p:cNvGraphicFramePr>
          <p:nvPr>
            <p:extLst>
              <p:ext uri="{D42A27DB-BD31-4B8C-83A1-F6EECF244321}">
                <p14:modId xmlns:p14="http://schemas.microsoft.com/office/powerpoint/2010/main" val="1910281026"/>
              </p:ext>
            </p:extLst>
          </p:nvPr>
        </p:nvGraphicFramePr>
        <p:xfrm>
          <a:off x="2743201" y="7990259"/>
          <a:ext cx="14886170" cy="4145280"/>
        </p:xfrm>
        <a:graphic>
          <a:graphicData uri="http://schemas.openxmlformats.org/drawingml/2006/table">
            <a:tbl>
              <a:tblPr firstRow="1" bandRow="1">
                <a:tableStyleId>{5940675A-B579-460E-94D1-54222C63F5DA}</a:tableStyleId>
              </a:tblPr>
              <a:tblGrid>
                <a:gridCol w="2977234">
                  <a:extLst>
                    <a:ext uri="{9D8B030D-6E8A-4147-A177-3AD203B41FA5}">
                      <a16:colId xmlns:a16="http://schemas.microsoft.com/office/drawing/2014/main" val="1074690896"/>
                    </a:ext>
                  </a:extLst>
                </a:gridCol>
                <a:gridCol w="2977234">
                  <a:extLst>
                    <a:ext uri="{9D8B030D-6E8A-4147-A177-3AD203B41FA5}">
                      <a16:colId xmlns:a16="http://schemas.microsoft.com/office/drawing/2014/main" val="830569947"/>
                    </a:ext>
                  </a:extLst>
                </a:gridCol>
                <a:gridCol w="2977234">
                  <a:extLst>
                    <a:ext uri="{9D8B030D-6E8A-4147-A177-3AD203B41FA5}">
                      <a16:colId xmlns:a16="http://schemas.microsoft.com/office/drawing/2014/main" val="229789726"/>
                    </a:ext>
                  </a:extLst>
                </a:gridCol>
                <a:gridCol w="2977234">
                  <a:extLst>
                    <a:ext uri="{9D8B030D-6E8A-4147-A177-3AD203B41FA5}">
                      <a16:colId xmlns:a16="http://schemas.microsoft.com/office/drawing/2014/main" val="2797162444"/>
                    </a:ext>
                  </a:extLst>
                </a:gridCol>
                <a:gridCol w="2977234">
                  <a:extLst>
                    <a:ext uri="{9D8B030D-6E8A-4147-A177-3AD203B41FA5}">
                      <a16:colId xmlns:a16="http://schemas.microsoft.com/office/drawing/2014/main" val="913792635"/>
                    </a:ext>
                  </a:extLst>
                </a:gridCol>
              </a:tblGrid>
              <a:tr h="370840">
                <a:tc>
                  <a:txBody>
                    <a:bodyPr/>
                    <a:lstStyle/>
                    <a:p>
                      <a:r>
                        <a:rPr lang="en-US" sz="2800" dirty="0"/>
                        <a:t>OTA</a:t>
                      </a:r>
                    </a:p>
                  </a:txBody>
                  <a:tcPr/>
                </a:tc>
                <a:tc>
                  <a:txBody>
                    <a:bodyPr/>
                    <a:lstStyle/>
                    <a:p>
                      <a:r>
                        <a:rPr lang="en-US" sz="2800" dirty="0"/>
                        <a:t>Schematic</a:t>
                      </a:r>
                    </a:p>
                  </a:txBody>
                  <a:tcPr/>
                </a:tc>
                <a:tc>
                  <a:txBody>
                    <a:bodyPr/>
                    <a:lstStyle/>
                    <a:p>
                      <a:r>
                        <a:rPr lang="en-US" sz="2800" dirty="0"/>
                        <a:t>Manual</a:t>
                      </a:r>
                    </a:p>
                  </a:txBody>
                  <a:tcPr/>
                </a:tc>
                <a:tc>
                  <a:txBody>
                    <a:bodyPr/>
                    <a:lstStyle/>
                    <a:p>
                      <a:r>
                        <a:rPr lang="en-US" sz="2800" dirty="0"/>
                        <a:t>wo/ guide</a:t>
                      </a:r>
                    </a:p>
                  </a:txBody>
                  <a:tcPr/>
                </a:tc>
                <a:tc>
                  <a:txBody>
                    <a:bodyPr/>
                    <a:lstStyle/>
                    <a:p>
                      <a:r>
                        <a:rPr lang="en-US" sz="2800" dirty="0" err="1"/>
                        <a:t>GeniusRoute</a:t>
                      </a:r>
                      <a:endParaRPr lang="en-US" sz="2800" dirty="0"/>
                    </a:p>
                  </a:txBody>
                  <a:tcPr/>
                </a:tc>
                <a:extLst>
                  <a:ext uri="{0D108BD9-81ED-4DB2-BD59-A6C34878D82A}">
                    <a16:rowId xmlns:a16="http://schemas.microsoft.com/office/drawing/2014/main" val="2150138372"/>
                  </a:ext>
                </a:extLst>
              </a:tr>
              <a:tr h="370840">
                <a:tc>
                  <a:txBody>
                    <a:bodyPr/>
                    <a:lstStyle/>
                    <a:p>
                      <a:r>
                        <a:rPr lang="en-US" sz="2800" dirty="0"/>
                        <a:t>Gain (dB)</a:t>
                      </a:r>
                    </a:p>
                  </a:txBody>
                  <a:tcPr/>
                </a:tc>
                <a:tc>
                  <a:txBody>
                    <a:bodyPr/>
                    <a:lstStyle/>
                    <a:p>
                      <a:r>
                        <a:rPr lang="en-US" sz="2800" dirty="0"/>
                        <a:t>38.20</a:t>
                      </a:r>
                    </a:p>
                  </a:txBody>
                  <a:tcPr/>
                </a:tc>
                <a:tc>
                  <a:txBody>
                    <a:bodyPr/>
                    <a:lstStyle/>
                    <a:p>
                      <a:r>
                        <a:rPr lang="en-US" sz="2800" dirty="0"/>
                        <a:t>37.47</a:t>
                      </a:r>
                    </a:p>
                  </a:txBody>
                  <a:tcPr/>
                </a:tc>
                <a:tc>
                  <a:txBody>
                    <a:bodyPr/>
                    <a:lstStyle/>
                    <a:p>
                      <a:r>
                        <a:rPr lang="en-US" sz="2800" dirty="0"/>
                        <a:t>36.61</a:t>
                      </a:r>
                    </a:p>
                  </a:txBody>
                  <a:tcPr/>
                </a:tc>
                <a:tc>
                  <a:txBody>
                    <a:bodyPr/>
                    <a:lstStyle/>
                    <a:p>
                      <a:r>
                        <a:rPr lang="en-US" sz="2800" dirty="0"/>
                        <a:t>37.36</a:t>
                      </a:r>
                    </a:p>
                  </a:txBody>
                  <a:tcPr/>
                </a:tc>
                <a:extLst>
                  <a:ext uri="{0D108BD9-81ED-4DB2-BD59-A6C34878D82A}">
                    <a16:rowId xmlns:a16="http://schemas.microsoft.com/office/drawing/2014/main" val="1171757188"/>
                  </a:ext>
                </a:extLst>
              </a:tr>
              <a:tr h="370840">
                <a:tc>
                  <a:txBody>
                    <a:bodyPr/>
                    <a:lstStyle/>
                    <a:p>
                      <a:r>
                        <a:rPr lang="en-US" sz="2800" dirty="0"/>
                        <a:t>PM (degree)</a:t>
                      </a:r>
                    </a:p>
                  </a:txBody>
                  <a:tcPr/>
                </a:tc>
                <a:tc>
                  <a:txBody>
                    <a:bodyPr/>
                    <a:lstStyle/>
                    <a:p>
                      <a:r>
                        <a:rPr lang="en-US" sz="2800" dirty="0"/>
                        <a:t>64.66</a:t>
                      </a:r>
                    </a:p>
                  </a:txBody>
                  <a:tcPr/>
                </a:tc>
                <a:tc>
                  <a:txBody>
                    <a:bodyPr/>
                    <a:lstStyle/>
                    <a:p>
                      <a:r>
                        <a:rPr lang="en-US" sz="2800" dirty="0"/>
                        <a:t>72.46</a:t>
                      </a:r>
                    </a:p>
                  </a:txBody>
                  <a:tcPr/>
                </a:tc>
                <a:tc>
                  <a:txBody>
                    <a:bodyPr/>
                    <a:lstStyle/>
                    <a:p>
                      <a:r>
                        <a:rPr lang="en-US" sz="2800" dirty="0"/>
                        <a:t>94.68</a:t>
                      </a:r>
                    </a:p>
                  </a:txBody>
                  <a:tcPr/>
                </a:tc>
                <a:tc>
                  <a:txBody>
                    <a:bodyPr/>
                    <a:lstStyle/>
                    <a:p>
                      <a:r>
                        <a:rPr lang="en-US" sz="2800" dirty="0"/>
                        <a:t>76.40</a:t>
                      </a:r>
                    </a:p>
                  </a:txBody>
                  <a:tcPr/>
                </a:tc>
                <a:extLst>
                  <a:ext uri="{0D108BD9-81ED-4DB2-BD59-A6C34878D82A}">
                    <a16:rowId xmlns:a16="http://schemas.microsoft.com/office/drawing/2014/main" val="3858678236"/>
                  </a:ext>
                </a:extLst>
              </a:tr>
              <a:tr h="370840">
                <a:tc>
                  <a:txBody>
                    <a:bodyPr/>
                    <a:lstStyle/>
                    <a:p>
                      <a:r>
                        <a:rPr lang="en-US" sz="2800" dirty="0"/>
                        <a:t>Noise (</a:t>
                      </a:r>
                      <a:r>
                        <a:rPr lang="en-US" sz="2800" dirty="0" err="1"/>
                        <a:t>uVrms</a:t>
                      </a:r>
                      <a:r>
                        <a:rPr lang="en-US" sz="2800" dirty="0"/>
                        <a:t>)</a:t>
                      </a:r>
                    </a:p>
                  </a:txBody>
                  <a:tcPr/>
                </a:tc>
                <a:tc>
                  <a:txBody>
                    <a:bodyPr/>
                    <a:lstStyle/>
                    <a:p>
                      <a:r>
                        <a:rPr lang="en-US" sz="2800" dirty="0"/>
                        <a:t>222.0</a:t>
                      </a:r>
                    </a:p>
                  </a:txBody>
                  <a:tcPr/>
                </a:tc>
                <a:tc>
                  <a:txBody>
                    <a:bodyPr/>
                    <a:lstStyle/>
                    <a:p>
                      <a:r>
                        <a:rPr lang="en-US" sz="2800" dirty="0"/>
                        <a:t>223.7</a:t>
                      </a:r>
                    </a:p>
                  </a:txBody>
                  <a:tcPr/>
                </a:tc>
                <a:tc>
                  <a:txBody>
                    <a:bodyPr/>
                    <a:lstStyle/>
                    <a:p>
                      <a:r>
                        <a:rPr lang="en-US" sz="2800" dirty="0"/>
                        <a:t>292.7</a:t>
                      </a:r>
                    </a:p>
                  </a:txBody>
                  <a:tcPr/>
                </a:tc>
                <a:tc>
                  <a:txBody>
                    <a:bodyPr/>
                    <a:lstStyle/>
                    <a:p>
                      <a:r>
                        <a:rPr lang="en-US" sz="2800" dirty="0"/>
                        <a:t>224.8</a:t>
                      </a:r>
                    </a:p>
                  </a:txBody>
                  <a:tcPr/>
                </a:tc>
                <a:extLst>
                  <a:ext uri="{0D108BD9-81ED-4DB2-BD59-A6C34878D82A}">
                    <a16:rowId xmlns:a16="http://schemas.microsoft.com/office/drawing/2014/main" val="2842844977"/>
                  </a:ext>
                </a:extLst>
              </a:tr>
              <a:tr h="370840">
                <a:tc>
                  <a:txBody>
                    <a:bodyPr/>
                    <a:lstStyle/>
                    <a:p>
                      <a:r>
                        <a:rPr lang="en-US" sz="2800" dirty="0"/>
                        <a:t>Offset (mV)</a:t>
                      </a:r>
                    </a:p>
                  </a:txBody>
                  <a:tcPr/>
                </a:tc>
                <a:tc>
                  <a:txBody>
                    <a:bodyPr/>
                    <a:lstStyle/>
                    <a:p>
                      <a:r>
                        <a:rPr lang="en-US" sz="2800" dirty="0"/>
                        <a:t>/</a:t>
                      </a:r>
                    </a:p>
                  </a:txBody>
                  <a:tcPr/>
                </a:tc>
                <a:tc>
                  <a:txBody>
                    <a:bodyPr/>
                    <a:lstStyle/>
                    <a:p>
                      <a:r>
                        <a:rPr lang="en-US" sz="2800" dirty="0"/>
                        <a:t>0.88</a:t>
                      </a:r>
                    </a:p>
                  </a:txBody>
                  <a:tcPr/>
                </a:tc>
                <a:tc>
                  <a:txBody>
                    <a:bodyPr/>
                    <a:lstStyle/>
                    <a:p>
                      <a:r>
                        <a:rPr lang="en-US" sz="2800" dirty="0"/>
                        <a:t>3.21</a:t>
                      </a:r>
                    </a:p>
                  </a:txBody>
                  <a:tcPr/>
                </a:tc>
                <a:tc>
                  <a:txBody>
                    <a:bodyPr/>
                    <a:lstStyle/>
                    <a:p>
                      <a:r>
                        <a:rPr lang="en-US" sz="2800" dirty="0"/>
                        <a:t>0.39</a:t>
                      </a:r>
                    </a:p>
                  </a:txBody>
                  <a:tcPr/>
                </a:tc>
                <a:extLst>
                  <a:ext uri="{0D108BD9-81ED-4DB2-BD59-A6C34878D82A}">
                    <a16:rowId xmlns:a16="http://schemas.microsoft.com/office/drawing/2014/main" val="3518700592"/>
                  </a:ext>
                </a:extLst>
              </a:tr>
              <a:tr h="370840">
                <a:tc>
                  <a:txBody>
                    <a:bodyPr/>
                    <a:lstStyle/>
                    <a:p>
                      <a:r>
                        <a:rPr lang="en-US" sz="2800" dirty="0"/>
                        <a:t>CMRR (dB)</a:t>
                      </a:r>
                    </a:p>
                  </a:txBody>
                  <a:tcPr/>
                </a:tc>
                <a:tc>
                  <a:txBody>
                    <a:bodyPr/>
                    <a:lstStyle/>
                    <a:p>
                      <a:r>
                        <a:rPr lang="en-US" sz="2800" dirty="0"/>
                        <a:t>/</a:t>
                      </a:r>
                    </a:p>
                  </a:txBody>
                  <a:tcPr/>
                </a:tc>
                <a:tc>
                  <a:txBody>
                    <a:bodyPr/>
                    <a:lstStyle/>
                    <a:p>
                      <a:r>
                        <a:rPr lang="en-US" sz="2800" dirty="0"/>
                        <a:t>59.61</a:t>
                      </a:r>
                    </a:p>
                  </a:txBody>
                  <a:tcPr/>
                </a:tc>
                <a:tc>
                  <a:txBody>
                    <a:bodyPr/>
                    <a:lstStyle/>
                    <a:p>
                      <a:r>
                        <a:rPr lang="en-US" sz="2800" dirty="0"/>
                        <a:t>58.52</a:t>
                      </a:r>
                    </a:p>
                  </a:txBody>
                  <a:tcPr/>
                </a:tc>
                <a:tc>
                  <a:txBody>
                    <a:bodyPr/>
                    <a:lstStyle/>
                    <a:p>
                      <a:r>
                        <a:rPr lang="en-US" sz="2800" dirty="0"/>
                        <a:t>59.15</a:t>
                      </a:r>
                    </a:p>
                  </a:txBody>
                  <a:tcPr/>
                </a:tc>
                <a:extLst>
                  <a:ext uri="{0D108BD9-81ED-4DB2-BD59-A6C34878D82A}">
                    <a16:rowId xmlns:a16="http://schemas.microsoft.com/office/drawing/2014/main" val="2926117347"/>
                  </a:ext>
                </a:extLst>
              </a:tr>
              <a:tr h="370840">
                <a:tc>
                  <a:txBody>
                    <a:bodyPr/>
                    <a:lstStyle/>
                    <a:p>
                      <a:r>
                        <a:rPr lang="en-US" sz="2800" dirty="0"/>
                        <a:t>BW (MHz)</a:t>
                      </a:r>
                    </a:p>
                  </a:txBody>
                  <a:tcPr/>
                </a:tc>
                <a:tc>
                  <a:txBody>
                    <a:bodyPr/>
                    <a:lstStyle/>
                    <a:p>
                      <a:r>
                        <a:rPr lang="en-US" sz="2800" dirty="0"/>
                        <a:t>110.5</a:t>
                      </a:r>
                    </a:p>
                  </a:txBody>
                  <a:tcPr/>
                </a:tc>
                <a:tc>
                  <a:txBody>
                    <a:bodyPr/>
                    <a:lstStyle/>
                    <a:p>
                      <a:r>
                        <a:rPr lang="en-US" sz="2800" dirty="0"/>
                        <a:t>102.5</a:t>
                      </a:r>
                    </a:p>
                  </a:txBody>
                  <a:tcPr/>
                </a:tc>
                <a:tc>
                  <a:txBody>
                    <a:bodyPr/>
                    <a:lstStyle/>
                    <a:p>
                      <a:r>
                        <a:rPr lang="en-US" sz="2800" dirty="0"/>
                        <a:t>232.1</a:t>
                      </a:r>
                    </a:p>
                  </a:txBody>
                  <a:tcPr/>
                </a:tc>
                <a:tc>
                  <a:txBody>
                    <a:bodyPr/>
                    <a:lstStyle/>
                    <a:p>
                      <a:r>
                        <a:rPr lang="en-US" sz="2800" dirty="0"/>
                        <a:t>107.3</a:t>
                      </a:r>
                    </a:p>
                  </a:txBody>
                  <a:tcPr/>
                </a:tc>
                <a:extLst>
                  <a:ext uri="{0D108BD9-81ED-4DB2-BD59-A6C34878D82A}">
                    <a16:rowId xmlns:a16="http://schemas.microsoft.com/office/drawing/2014/main" val="788444153"/>
                  </a:ext>
                </a:extLst>
              </a:tr>
              <a:tr h="370840">
                <a:tc>
                  <a:txBody>
                    <a:bodyPr/>
                    <a:lstStyle/>
                    <a:p>
                      <a:r>
                        <a:rPr lang="en-US" sz="2800" dirty="0"/>
                        <a:t>Power (</a:t>
                      </a:r>
                      <a:r>
                        <a:rPr lang="en-US" sz="2800" dirty="0" err="1"/>
                        <a:t>uW</a:t>
                      </a:r>
                      <a:r>
                        <a:rPr lang="en-US" sz="2800" dirty="0"/>
                        <a:t>)</a:t>
                      </a:r>
                    </a:p>
                  </a:txBody>
                  <a:tcPr/>
                </a:tc>
                <a:tc>
                  <a:txBody>
                    <a:bodyPr/>
                    <a:lstStyle/>
                    <a:p>
                      <a:r>
                        <a:rPr lang="en-US" sz="2800" dirty="0"/>
                        <a:t>776.93</a:t>
                      </a:r>
                    </a:p>
                  </a:txBody>
                  <a:tcPr/>
                </a:tc>
                <a:tc>
                  <a:txBody>
                    <a:bodyPr/>
                    <a:lstStyle/>
                    <a:p>
                      <a:r>
                        <a:rPr lang="en-US" sz="2800" dirty="0"/>
                        <a:t>757.35</a:t>
                      </a:r>
                    </a:p>
                  </a:txBody>
                  <a:tcPr/>
                </a:tc>
                <a:tc>
                  <a:txBody>
                    <a:bodyPr/>
                    <a:lstStyle/>
                    <a:p>
                      <a:r>
                        <a:rPr lang="en-US" sz="2800" dirty="0"/>
                        <a:t>715.11</a:t>
                      </a:r>
                    </a:p>
                  </a:txBody>
                  <a:tcPr/>
                </a:tc>
                <a:tc>
                  <a:txBody>
                    <a:bodyPr/>
                    <a:lstStyle/>
                    <a:p>
                      <a:r>
                        <a:rPr lang="en-US" sz="2800" dirty="0"/>
                        <a:t>787.82</a:t>
                      </a:r>
                    </a:p>
                  </a:txBody>
                  <a:tcPr/>
                </a:tc>
                <a:extLst>
                  <a:ext uri="{0D108BD9-81ED-4DB2-BD59-A6C34878D82A}">
                    <a16:rowId xmlns:a16="http://schemas.microsoft.com/office/drawing/2014/main" val="1442486755"/>
                  </a:ext>
                </a:extLst>
              </a:tr>
            </a:tbl>
          </a:graphicData>
        </a:graphic>
      </p:graphicFrame>
      <p:sp>
        <p:nvSpPr>
          <p:cNvPr id="7" name="Slide Number">
            <a:extLst>
              <a:ext uri="{FF2B5EF4-FFF2-40B4-BE49-F238E27FC236}">
                <a16:creationId xmlns:a16="http://schemas.microsoft.com/office/drawing/2014/main" id="{96F5159C-0ADA-4424-BDF8-4A918C7CB4E6}"/>
              </a:ext>
            </a:extLst>
          </p:cNvPr>
          <p:cNvSpPr txBox="1">
            <a:spLocks noGrp="1"/>
          </p:cNvSpPr>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24</a:t>
            </a:fld>
            <a:endParaRPr dirty="0"/>
          </a:p>
        </p:txBody>
      </p:sp>
    </p:spTree>
    <p:extLst>
      <p:ext uri="{BB962C8B-B14F-4D97-AF65-F5344CB8AC3E}">
        <p14:creationId xmlns:p14="http://schemas.microsoft.com/office/powerpoint/2010/main" val="136116608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Conclusion"/>
          <p:cNvSpPr txBox="1">
            <a:spLocks noGrp="1"/>
          </p:cNvSpPr>
          <p:nvPr>
            <p:ph type="title"/>
          </p:nvPr>
        </p:nvSpPr>
        <p:spPr>
          <a:prstGeom prst="rect">
            <a:avLst/>
          </a:prstGeom>
        </p:spPr>
        <p:txBody>
          <a:bodyPr/>
          <a:lstStyle/>
          <a:p>
            <a:r>
              <a:rPr dirty="0"/>
              <a:t>Conclusion</a:t>
            </a:r>
          </a:p>
        </p:txBody>
      </p:sp>
      <p:sp>
        <p:nvSpPr>
          <p:cNvPr id="543" name="LithoGAN…"/>
          <p:cNvSpPr txBox="1">
            <a:spLocks noGrp="1"/>
          </p:cNvSpPr>
          <p:nvPr>
            <p:ph type="body" idx="1"/>
          </p:nvPr>
        </p:nvSpPr>
        <p:spPr>
          <a:prstGeom prst="rect">
            <a:avLst/>
          </a:prstGeom>
        </p:spPr>
        <p:txBody>
          <a:bodyPr>
            <a:normAutofit/>
          </a:bodyPr>
          <a:lstStyle/>
          <a:p>
            <a:pPr marL="0" indent="0" defTabSz="751205">
              <a:spcBef>
                <a:spcPts val="5300"/>
              </a:spcBef>
              <a:buNone/>
              <a:defRPr sz="4368"/>
            </a:pPr>
            <a:r>
              <a:rPr lang="en-US" b="1" dirty="0" err="1"/>
              <a:t>GeniusRoute</a:t>
            </a:r>
            <a:endParaRPr b="1" dirty="0"/>
          </a:p>
          <a:p>
            <a:pPr marL="1155700" lvl="1" indent="-577850" defTabSz="751205">
              <a:spcBef>
                <a:spcPts val="5300"/>
              </a:spcBef>
              <a:defRPr sz="4368"/>
            </a:pPr>
            <a:r>
              <a:rPr lang="en-US" dirty="0"/>
              <a:t>A new methodology to automatic learn from human layout and apply in automatic flow</a:t>
            </a:r>
          </a:p>
          <a:p>
            <a:pPr marL="1155700" lvl="1" indent="-577850" defTabSz="751205">
              <a:spcBef>
                <a:spcPts val="5300"/>
              </a:spcBef>
              <a:defRPr sz="4368"/>
            </a:pPr>
            <a:r>
              <a:rPr lang="en-US" dirty="0"/>
              <a:t>Semi-supervised learning algorithm for data-efficiency</a:t>
            </a:r>
          </a:p>
          <a:p>
            <a:pPr marL="1155700" lvl="1" indent="-577850" defTabSz="751205">
              <a:spcBef>
                <a:spcPts val="5300"/>
              </a:spcBef>
              <a:defRPr sz="4368"/>
            </a:pPr>
            <a:r>
              <a:rPr lang="en-US" dirty="0"/>
              <a:t>Experimental results show closed-to-human post layout simulation</a:t>
            </a:r>
            <a:endParaRPr dirty="0"/>
          </a:p>
          <a:p>
            <a:pPr marL="0" indent="0" defTabSz="751205">
              <a:spcBef>
                <a:spcPts val="5300"/>
              </a:spcBef>
              <a:buNone/>
              <a:defRPr sz="4368"/>
            </a:pPr>
            <a:r>
              <a:rPr b="1" dirty="0"/>
              <a:t>Fu</a:t>
            </a:r>
            <a:r>
              <a:rPr lang="en-US" b="1" dirty="0"/>
              <a:t>ture</a:t>
            </a:r>
            <a:r>
              <a:rPr b="1" dirty="0"/>
              <a:t> </a:t>
            </a:r>
            <a:r>
              <a:rPr lang="en-US" b="1" dirty="0"/>
              <a:t>directions</a:t>
            </a:r>
            <a:endParaRPr b="1" dirty="0"/>
          </a:p>
          <a:p>
            <a:pPr marL="1155700" lvl="1" indent="-577850" defTabSz="751205">
              <a:spcBef>
                <a:spcPts val="5300"/>
              </a:spcBef>
              <a:defRPr sz="4368"/>
            </a:pPr>
            <a:r>
              <a:rPr lang="en-US" dirty="0"/>
              <a:t>How to overcome the challenge of obtaining human layouts for labeled data</a:t>
            </a:r>
          </a:p>
        </p:txBody>
      </p:sp>
      <p:sp>
        <p:nvSpPr>
          <p:cNvPr id="54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25</a:t>
            </a:fld>
            <a:endParaRPr/>
          </a:p>
        </p:txBody>
      </p:sp>
    </p:spTree>
    <p:extLst>
      <p:ext uri="{BB962C8B-B14F-4D97-AF65-F5344CB8AC3E}">
        <p14:creationId xmlns:p14="http://schemas.microsoft.com/office/powerpoint/2010/main" val="1321403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Thank you!"/>
          <p:cNvSpPr txBox="1">
            <a:spLocks noGrp="1"/>
          </p:cNvSpPr>
          <p:nvPr>
            <p:ph type="title"/>
          </p:nvPr>
        </p:nvSpPr>
        <p:spPr>
          <a:prstGeom prst="rect">
            <a:avLst/>
          </a:prstGeom>
        </p:spPr>
        <p:txBody>
          <a:bodyPr>
            <a:normAutofit/>
          </a:bodyPr>
          <a:lstStyle>
            <a:lvl1pPr>
              <a:defRPr>
                <a:solidFill>
                  <a:srgbClr val="333399"/>
                </a:solidFill>
              </a:defRPr>
            </a:lvl1pPr>
          </a:lstStyle>
          <a:p>
            <a:r>
              <a:rPr sz="8800" dirty="0"/>
              <a:t>Thank you!</a:t>
            </a:r>
            <a:endParaRPr sz="6800" dirty="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Conclusion"/>
          <p:cNvSpPr txBox="1">
            <a:spLocks noGrp="1"/>
          </p:cNvSpPr>
          <p:nvPr>
            <p:ph type="title"/>
          </p:nvPr>
        </p:nvSpPr>
        <p:spPr>
          <a:prstGeom prst="rect">
            <a:avLst/>
          </a:prstGeom>
        </p:spPr>
        <p:txBody>
          <a:bodyPr/>
          <a:lstStyle/>
          <a:p>
            <a:r>
              <a:rPr lang="en-US" dirty="0"/>
              <a:t>Backup</a:t>
            </a:r>
            <a:endParaRPr dirty="0"/>
          </a:p>
        </p:txBody>
      </p:sp>
      <p:sp>
        <p:nvSpPr>
          <p:cNvPr id="54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27</a:t>
            </a:fld>
            <a:endParaRPr/>
          </a:p>
        </p:txBody>
      </p:sp>
      <p:sp>
        <p:nvSpPr>
          <p:cNvPr id="3" name="Text Placeholder 2">
            <a:extLst>
              <a:ext uri="{FF2B5EF4-FFF2-40B4-BE49-F238E27FC236}">
                <a16:creationId xmlns:a16="http://schemas.microsoft.com/office/drawing/2014/main" id="{699D2541-DB03-48C1-9280-D5B303FF8170}"/>
              </a:ext>
            </a:extLst>
          </p:cNvPr>
          <p:cNvSpPr>
            <a:spLocks noGrp="1"/>
          </p:cNvSpPr>
          <p:nvPr>
            <p:ph type="body" idx="1"/>
          </p:nvPr>
        </p:nvSpPr>
        <p:spPr/>
        <p:txBody>
          <a:bodyPr/>
          <a:lstStyle/>
          <a:p>
            <a:endParaRPr lang="en-US"/>
          </a:p>
        </p:txBody>
      </p:sp>
      <p:pic>
        <p:nvPicPr>
          <p:cNvPr id="5" name="Picture 4" descr="A screenshot of a cell phone&#10;&#10;Description automatically generated">
            <a:extLst>
              <a:ext uri="{FF2B5EF4-FFF2-40B4-BE49-F238E27FC236}">
                <a16:creationId xmlns:a16="http://schemas.microsoft.com/office/drawing/2014/main" id="{4A2E2910-0474-4AF0-97E4-D7C016D02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772" y="1779411"/>
            <a:ext cx="21005799" cy="9650589"/>
          </a:xfrm>
          <a:prstGeom prst="rect">
            <a:avLst/>
          </a:prstGeom>
        </p:spPr>
      </p:pic>
    </p:spTree>
    <p:extLst>
      <p:ext uri="{BB962C8B-B14F-4D97-AF65-F5344CB8AC3E}">
        <p14:creationId xmlns:p14="http://schemas.microsoft.com/office/powerpoint/2010/main" val="166562769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Conclusion"/>
          <p:cNvSpPr txBox="1">
            <a:spLocks noGrp="1"/>
          </p:cNvSpPr>
          <p:nvPr>
            <p:ph type="title"/>
          </p:nvPr>
        </p:nvSpPr>
        <p:spPr>
          <a:prstGeom prst="rect">
            <a:avLst/>
          </a:prstGeom>
        </p:spPr>
        <p:txBody>
          <a:bodyPr/>
          <a:lstStyle/>
          <a:p>
            <a:r>
              <a:rPr lang="en-US" dirty="0"/>
              <a:t>Backup</a:t>
            </a:r>
            <a:endParaRPr dirty="0"/>
          </a:p>
        </p:txBody>
      </p:sp>
      <p:sp>
        <p:nvSpPr>
          <p:cNvPr id="54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28</a:t>
            </a:fld>
            <a:endParaRPr/>
          </a:p>
        </p:txBody>
      </p:sp>
      <p:sp>
        <p:nvSpPr>
          <p:cNvPr id="3" name="Text Placeholder 2">
            <a:extLst>
              <a:ext uri="{FF2B5EF4-FFF2-40B4-BE49-F238E27FC236}">
                <a16:creationId xmlns:a16="http://schemas.microsoft.com/office/drawing/2014/main" id="{699D2541-DB03-48C1-9280-D5B303FF8170}"/>
              </a:ext>
            </a:extLst>
          </p:cNvPr>
          <p:cNvSpPr>
            <a:spLocks noGrp="1"/>
          </p:cNvSpPr>
          <p:nvPr>
            <p:ph type="body" idx="1"/>
          </p:nvPr>
        </p:nvSpPr>
        <p:spPr/>
        <p:txBody>
          <a:bodyPr/>
          <a:lstStyle/>
          <a:p>
            <a:endParaRPr lang="en-US"/>
          </a:p>
        </p:txBody>
      </p:sp>
      <p:pic>
        <p:nvPicPr>
          <p:cNvPr id="4" name="Picture 3" descr="A screenshot of a cell phone&#10;&#10;Description automatically generated">
            <a:extLst>
              <a:ext uri="{FF2B5EF4-FFF2-40B4-BE49-F238E27FC236}">
                <a16:creationId xmlns:a16="http://schemas.microsoft.com/office/drawing/2014/main" id="{0AB6C88D-2307-4C73-AC7C-A0F00C137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6724" y="2393629"/>
            <a:ext cx="14371089" cy="10399444"/>
          </a:xfrm>
          <a:prstGeom prst="rect">
            <a:avLst/>
          </a:prstGeom>
        </p:spPr>
      </p:pic>
    </p:spTree>
    <p:extLst>
      <p:ext uri="{BB962C8B-B14F-4D97-AF65-F5344CB8AC3E}">
        <p14:creationId xmlns:p14="http://schemas.microsoft.com/office/powerpoint/2010/main" val="411405646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74C9-002F-473F-B108-07B439736699}"/>
              </a:ext>
            </a:extLst>
          </p:cNvPr>
          <p:cNvSpPr>
            <a:spLocks noGrp="1"/>
          </p:cNvSpPr>
          <p:nvPr>
            <p:ph type="title"/>
          </p:nvPr>
        </p:nvSpPr>
        <p:spPr/>
        <p:txBody>
          <a:bodyPr/>
          <a:lstStyle/>
          <a:p>
            <a:r>
              <a:rPr lang="en-US" dirty="0"/>
              <a:t>High Demand of Analog/Mixed-Signal IC</a:t>
            </a:r>
          </a:p>
        </p:txBody>
      </p:sp>
      <p:sp>
        <p:nvSpPr>
          <p:cNvPr id="3" name="Text Placeholder 2">
            <a:extLst>
              <a:ext uri="{FF2B5EF4-FFF2-40B4-BE49-F238E27FC236}">
                <a16:creationId xmlns:a16="http://schemas.microsoft.com/office/drawing/2014/main" id="{B41D9820-F1D0-4A02-8B88-017B5E1A6BD1}"/>
              </a:ext>
            </a:extLst>
          </p:cNvPr>
          <p:cNvSpPr>
            <a:spLocks noGrp="1"/>
          </p:cNvSpPr>
          <p:nvPr>
            <p:ph type="body" idx="1"/>
          </p:nvPr>
        </p:nvSpPr>
        <p:spPr>
          <a:xfrm>
            <a:off x="14181824" y="2285999"/>
            <a:ext cx="8867917" cy="11580125"/>
          </a:xfrm>
        </p:spPr>
        <p:txBody>
          <a:bodyPr/>
          <a:lstStyle/>
          <a:p>
            <a:r>
              <a:rPr lang="en-US" dirty="0"/>
              <a:t>Anything related to sensors needs analog!</a:t>
            </a:r>
          </a:p>
          <a:p>
            <a:r>
              <a:rPr lang="en-US" dirty="0"/>
              <a:t>Internet of Things (IoT), autonomous and electric vehicles, communication and 5G networks…</a:t>
            </a:r>
          </a:p>
          <a:p>
            <a:endParaRPr lang="en-US" dirty="0"/>
          </a:p>
        </p:txBody>
      </p:sp>
      <p:grpSp>
        <p:nvGrpSpPr>
          <p:cNvPr id="18" name="Group 17">
            <a:extLst>
              <a:ext uri="{FF2B5EF4-FFF2-40B4-BE49-F238E27FC236}">
                <a16:creationId xmlns:a16="http://schemas.microsoft.com/office/drawing/2014/main" id="{B8415A3D-5406-41D4-8BC4-5CC0BA4E3E0E}"/>
              </a:ext>
            </a:extLst>
          </p:cNvPr>
          <p:cNvGrpSpPr/>
          <p:nvPr/>
        </p:nvGrpSpPr>
        <p:grpSpPr>
          <a:xfrm>
            <a:off x="642052" y="4350722"/>
            <a:ext cx="13742688" cy="7004213"/>
            <a:chOff x="1103243" y="2740288"/>
            <a:chExt cx="11201400" cy="4776302"/>
          </a:xfrm>
        </p:grpSpPr>
        <p:pic>
          <p:nvPicPr>
            <p:cNvPr id="5" name="Picture 4">
              <a:extLst>
                <a:ext uri="{FF2B5EF4-FFF2-40B4-BE49-F238E27FC236}">
                  <a16:creationId xmlns:a16="http://schemas.microsoft.com/office/drawing/2014/main" id="{8536116D-05FE-41D3-A6A6-58EFEAB94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243" y="2778900"/>
              <a:ext cx="3200400" cy="2827207"/>
            </a:xfrm>
            <a:prstGeom prst="rect">
              <a:avLst/>
            </a:prstGeom>
          </p:spPr>
        </p:pic>
        <p:sp>
          <p:nvSpPr>
            <p:cNvPr id="6" name="TextBox 5">
              <a:extLst>
                <a:ext uri="{FF2B5EF4-FFF2-40B4-BE49-F238E27FC236}">
                  <a16:creationId xmlns:a16="http://schemas.microsoft.com/office/drawing/2014/main" id="{9190300A-4244-496E-9D49-79DA480E24F0}"/>
                </a:ext>
              </a:extLst>
            </p:cNvPr>
            <p:cNvSpPr txBox="1"/>
            <p:nvPr/>
          </p:nvSpPr>
          <p:spPr>
            <a:xfrm>
              <a:off x="8113643" y="4501720"/>
              <a:ext cx="1507914" cy="369332"/>
            </a:xfrm>
            <a:prstGeom prst="rect">
              <a:avLst/>
            </a:prstGeom>
            <a:noFill/>
          </p:spPr>
          <p:txBody>
            <a:bodyPr wrap="square" rtlCol="0">
              <a:spAutoFit/>
            </a:bodyPr>
            <a:lstStyle/>
            <a:p>
              <a:r>
                <a:rPr lang="en-US" altLang="zh-CN" b="1" i="1" dirty="0">
                  <a:solidFill>
                    <a:schemeClr val="bg1">
                      <a:lumMod val="65000"/>
                    </a:schemeClr>
                  </a:solidFill>
                </a:rPr>
                <a:t>Sources: IBM</a:t>
              </a:r>
              <a:endParaRPr lang="en-US" b="1" i="1" dirty="0">
                <a:solidFill>
                  <a:schemeClr val="bg1">
                    <a:lumMod val="65000"/>
                  </a:schemeClr>
                </a:solidFill>
              </a:endParaRPr>
            </a:p>
          </p:txBody>
        </p:sp>
        <p:pic>
          <p:nvPicPr>
            <p:cNvPr id="7" name="Picture 6" descr="IBM-IoT-data">
              <a:extLst>
                <a:ext uri="{FF2B5EF4-FFF2-40B4-BE49-F238E27FC236}">
                  <a16:creationId xmlns:a16="http://schemas.microsoft.com/office/drawing/2014/main" id="{C08458B2-C145-45B3-A287-D8A97AF06614}"/>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84643" y="2993186"/>
              <a:ext cx="7620000" cy="45234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ypes of Cloud Computing">
              <a:extLst>
                <a:ext uri="{FF2B5EF4-FFF2-40B4-BE49-F238E27FC236}">
                  <a16:creationId xmlns:a16="http://schemas.microsoft.com/office/drawing/2014/main" id="{F520A81C-8035-472E-BDE9-8AE05CF16AAD}"/>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39176"/>
            <a:stretch/>
          </p:blipFill>
          <p:spPr bwMode="auto">
            <a:xfrm>
              <a:off x="1444331" y="4001908"/>
              <a:ext cx="2035123" cy="12378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earch-Driven Analytics for Healthcare">
              <a:extLst>
                <a:ext uri="{FF2B5EF4-FFF2-40B4-BE49-F238E27FC236}">
                  <a16:creationId xmlns:a16="http://schemas.microsoft.com/office/drawing/2014/main" id="{5565707F-3B3B-4049-A06F-932C826E7E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4331" y="5558323"/>
              <a:ext cx="2195876" cy="133185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5">
              <a:extLst>
                <a:ext uri="{FF2B5EF4-FFF2-40B4-BE49-F238E27FC236}">
                  <a16:creationId xmlns:a16="http://schemas.microsoft.com/office/drawing/2014/main" id="{4460AAD7-9E63-41B6-A2E5-1681CFBBB298}"/>
                </a:ext>
              </a:extLst>
            </p:cNvPr>
            <p:cNvSpPr/>
            <p:nvPr/>
          </p:nvSpPr>
          <p:spPr>
            <a:xfrm>
              <a:off x="1103243" y="2740288"/>
              <a:ext cx="2819400" cy="4419600"/>
            </a:xfrm>
            <a:prstGeom prst="roundRect">
              <a:avLst/>
            </a:prstGeom>
            <a:noFill/>
            <a:ln w="41275">
              <a:solidFill>
                <a:srgbClr val="E46C0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ghtning Bolt 10">
              <a:extLst>
                <a:ext uri="{FF2B5EF4-FFF2-40B4-BE49-F238E27FC236}">
                  <a16:creationId xmlns:a16="http://schemas.microsoft.com/office/drawing/2014/main" id="{59BB7622-A9E2-4A8A-836A-DFAA50982311}"/>
                </a:ext>
              </a:extLst>
            </p:cNvPr>
            <p:cNvSpPr/>
            <p:nvPr/>
          </p:nvSpPr>
          <p:spPr>
            <a:xfrm rot="20661926">
              <a:off x="3587617" y="3885204"/>
              <a:ext cx="1256218" cy="687547"/>
            </a:xfrm>
            <a:prstGeom prst="lightningBolt">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66416CA9-7721-4AD4-A39A-35CE60EE36D7}"/>
                </a:ext>
              </a:extLst>
            </p:cNvPr>
            <p:cNvSpPr txBox="1">
              <a:spLocks/>
            </p:cNvSpPr>
            <p:nvPr/>
          </p:nvSpPr>
          <p:spPr>
            <a:xfrm>
              <a:off x="1284969" y="5230749"/>
              <a:ext cx="2514600" cy="349270"/>
            </a:xfrm>
            <a:prstGeom prst="rect">
              <a:avLst/>
            </a:prstGeom>
          </p:spPr>
          <p:txBody>
            <a:bodyPr vert="horz" lIns="91440" tIns="45720" rIns="91440" bIns="45720" rtlCol="0">
              <a:normAutofit/>
            </a:bodyPr>
            <a:lstStyle>
              <a:lvl1pPr marL="257168" indent="-257168" algn="l" defTabSz="685783"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29" indent="-171446" algn="l" defTabSz="685783"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00121" indent="-171446" algn="l" defTabSz="685783"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sz="2000" dirty="0"/>
                <a:t>Advanced computing</a:t>
              </a:r>
            </a:p>
            <a:p>
              <a:pPr marL="0" indent="0" algn="ctr">
                <a:buNone/>
              </a:pPr>
              <a:endParaRPr lang="en-US" sz="2000" dirty="0"/>
            </a:p>
          </p:txBody>
        </p:sp>
        <p:sp>
          <p:nvSpPr>
            <p:cNvPr id="13" name="Content Placeholder 2">
              <a:extLst>
                <a:ext uri="{FF2B5EF4-FFF2-40B4-BE49-F238E27FC236}">
                  <a16:creationId xmlns:a16="http://schemas.microsoft.com/office/drawing/2014/main" id="{D34CB37F-C037-420E-A9BA-F197AE5A3023}"/>
                </a:ext>
              </a:extLst>
            </p:cNvPr>
            <p:cNvSpPr txBox="1">
              <a:spLocks/>
            </p:cNvSpPr>
            <p:nvPr/>
          </p:nvSpPr>
          <p:spPr>
            <a:xfrm>
              <a:off x="1255643" y="6810618"/>
              <a:ext cx="2514600" cy="349270"/>
            </a:xfrm>
            <a:prstGeom prst="rect">
              <a:avLst/>
            </a:prstGeom>
          </p:spPr>
          <p:txBody>
            <a:bodyPr vert="horz" lIns="91440" tIns="45720" rIns="91440" bIns="45720" rtlCol="0">
              <a:normAutofit/>
            </a:bodyPr>
            <a:lstStyle>
              <a:lvl1pPr marL="257168" indent="-257168" algn="l" defTabSz="685783"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29" indent="-171446" algn="l" defTabSz="685783"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00121" indent="-171446" algn="l" defTabSz="685783"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sz="2000" dirty="0"/>
                <a:t>Healthcare</a:t>
              </a:r>
            </a:p>
            <a:p>
              <a:pPr marL="0" indent="0" algn="ctr">
                <a:buNone/>
              </a:pPr>
              <a:endParaRPr lang="en-US" sz="2000" dirty="0"/>
            </a:p>
          </p:txBody>
        </p:sp>
        <p:pic>
          <p:nvPicPr>
            <p:cNvPr id="14" name="Picture 6" descr="5G gets its logo">
              <a:extLst>
                <a:ext uri="{FF2B5EF4-FFF2-40B4-BE49-F238E27FC236}">
                  <a16:creationId xmlns:a16="http://schemas.microsoft.com/office/drawing/2014/main" id="{25791665-A8F0-405A-8BCB-8BC46A2DFED4}"/>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6452" t="17242" r="13871" b="25862"/>
            <a:stretch/>
          </p:blipFill>
          <p:spPr bwMode="auto">
            <a:xfrm>
              <a:off x="1879471" y="2806661"/>
              <a:ext cx="1514515" cy="925537"/>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14504EA6-8678-48F8-B10B-E9F0E3F876B3}"/>
                </a:ext>
              </a:extLst>
            </p:cNvPr>
            <p:cNvSpPr txBox="1">
              <a:spLocks/>
            </p:cNvSpPr>
            <p:nvPr/>
          </p:nvSpPr>
          <p:spPr>
            <a:xfrm>
              <a:off x="1255643" y="3722908"/>
              <a:ext cx="2514600" cy="349270"/>
            </a:xfrm>
            <a:prstGeom prst="rect">
              <a:avLst/>
            </a:prstGeom>
          </p:spPr>
          <p:txBody>
            <a:bodyPr vert="horz" lIns="91440" tIns="45720" rIns="91440" bIns="45720" rtlCol="0">
              <a:normAutofit/>
            </a:bodyPr>
            <a:lstStyle>
              <a:lvl1pPr marL="257168" indent="-257168" algn="l" defTabSz="685783"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57229" indent="-171446" algn="l" defTabSz="685783"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200121" indent="-171446" algn="l" defTabSz="685783"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sz="2000" dirty="0"/>
                <a:t>Communication</a:t>
              </a:r>
            </a:p>
            <a:p>
              <a:pPr marL="0" indent="0" algn="ctr">
                <a:buNone/>
              </a:pPr>
              <a:endParaRPr lang="en-US" sz="2000" dirty="0"/>
            </a:p>
          </p:txBody>
        </p:sp>
      </p:grpSp>
      <p:sp>
        <p:nvSpPr>
          <p:cNvPr id="17" name="Slide Number">
            <a:extLst>
              <a:ext uri="{FF2B5EF4-FFF2-40B4-BE49-F238E27FC236}">
                <a16:creationId xmlns:a16="http://schemas.microsoft.com/office/drawing/2014/main" id="{EB31906A-6B2C-4AF5-91D7-5DE0083D69D7}"/>
              </a:ext>
            </a:extLst>
          </p:cNvPr>
          <p:cNvSpPr txBox="1">
            <a:spLocks noGrp="1"/>
          </p:cNvSpPr>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a:t>
            </a:fld>
            <a:endParaRPr dirty="0"/>
          </a:p>
        </p:txBody>
      </p:sp>
    </p:spTree>
    <p:extLst>
      <p:ext uri="{BB962C8B-B14F-4D97-AF65-F5344CB8AC3E}">
        <p14:creationId xmlns:p14="http://schemas.microsoft.com/office/powerpoint/2010/main" val="69577719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Bottleneck in IC Manufacturing: Lithography"/>
          <p:cNvSpPr txBox="1">
            <a:spLocks noGrp="1"/>
          </p:cNvSpPr>
          <p:nvPr>
            <p:ph type="title"/>
          </p:nvPr>
        </p:nvSpPr>
        <p:spPr>
          <a:prstGeom prst="rect">
            <a:avLst/>
          </a:prstGeom>
        </p:spPr>
        <p:txBody>
          <a:bodyPr>
            <a:normAutofit/>
          </a:bodyPr>
          <a:lstStyle/>
          <a:p>
            <a:r>
              <a:rPr lang="en-US" dirty="0"/>
              <a:t>A </a:t>
            </a:r>
            <a:r>
              <a:rPr dirty="0"/>
              <a:t>Bottleneck in IC </a:t>
            </a:r>
            <a:r>
              <a:rPr lang="en-US" dirty="0"/>
              <a:t>Design: Analog/Mixed-Signal</a:t>
            </a:r>
            <a:endParaRPr dirty="0"/>
          </a:p>
        </p:txBody>
      </p:sp>
      <p:sp>
        <p:nvSpPr>
          <p:cNvPr id="146" name="Slide Number"/>
          <p:cNvSpPr txBox="1">
            <a:spLocks noGrp="1"/>
          </p:cNvSpPr>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dirty="0"/>
          </a:p>
        </p:txBody>
      </p:sp>
      <p:sp>
        <p:nvSpPr>
          <p:cNvPr id="17" name="Content Placeholder 6">
            <a:extLst>
              <a:ext uri="{FF2B5EF4-FFF2-40B4-BE49-F238E27FC236}">
                <a16:creationId xmlns:a16="http://schemas.microsoft.com/office/drawing/2014/main" id="{A8628817-C502-0147-B900-57526B951E7E}"/>
              </a:ext>
            </a:extLst>
          </p:cNvPr>
          <p:cNvSpPr txBox="1">
            <a:spLocks noGrp="1"/>
          </p:cNvSpPr>
          <p:nvPr>
            <p:ph type="body" idx="1"/>
          </p:nvPr>
        </p:nvSpPr>
        <p:spPr>
          <a:xfrm>
            <a:off x="12992668" y="5513694"/>
            <a:ext cx="11150221" cy="3103652"/>
          </a:xfrm>
          <a:prstGeom prst="rect">
            <a:avLst/>
          </a:prstGeom>
        </p:spPr>
        <p:txBody>
          <a:bodyPr/>
          <a:lstStyle/>
          <a:p>
            <a:pPr marL="0" indent="0" algn="ctr">
              <a:buNone/>
            </a:pPr>
            <a:r>
              <a:rPr lang="en-US" dirty="0"/>
              <a:t>Analog parts of IC take large design efforts</a:t>
            </a:r>
          </a:p>
        </p:txBody>
      </p:sp>
      <p:pic>
        <p:nvPicPr>
          <p:cNvPr id="5" name="Picture 4">
            <a:extLst>
              <a:ext uri="{FF2B5EF4-FFF2-40B4-BE49-F238E27FC236}">
                <a16:creationId xmlns:a16="http://schemas.microsoft.com/office/drawing/2014/main" id="{CA235473-EF0A-4852-92E8-C92C783C4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701" y="3742060"/>
            <a:ext cx="12407547" cy="5672270"/>
          </a:xfrm>
          <a:prstGeom prst="rect">
            <a:avLst/>
          </a:prstGeom>
        </p:spPr>
      </p:pic>
      <p:sp>
        <p:nvSpPr>
          <p:cNvPr id="16" name="Rectangle 15">
            <a:extLst>
              <a:ext uri="{FF2B5EF4-FFF2-40B4-BE49-F238E27FC236}">
                <a16:creationId xmlns:a16="http://schemas.microsoft.com/office/drawing/2014/main" id="{863EA425-24F8-4B33-85A9-F50AD8A3BF48}"/>
              </a:ext>
            </a:extLst>
          </p:cNvPr>
          <p:cNvSpPr/>
          <p:nvPr/>
        </p:nvSpPr>
        <p:spPr>
          <a:xfrm>
            <a:off x="9527384" y="12527310"/>
            <a:ext cx="5598007" cy="584775"/>
          </a:xfrm>
          <a:prstGeom prst="rect">
            <a:avLst/>
          </a:prstGeom>
        </p:spPr>
        <p:txBody>
          <a:bodyPr wrap="none">
            <a:spAutoFit/>
          </a:bodyPr>
          <a:lstStyle/>
          <a:p>
            <a:r>
              <a:rPr lang="en-US" sz="3200" b="0" dirty="0">
                <a:solidFill>
                  <a:srgbClr val="333333"/>
                </a:solidFill>
                <a:latin typeface="Calibri" panose="020F0502020204030204" pitchFamily="34" charset="0"/>
                <a:cs typeface="Calibri" panose="020F0502020204030204" pitchFamily="34" charset="0"/>
              </a:rPr>
              <a:t>[IBS and Dr. Handel Jones, 2012]</a:t>
            </a:r>
            <a:endParaRPr lang="en-US" b="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FC130EEA-72EE-402A-94F7-7B9820C25A01}"/>
              </a:ext>
            </a:extLst>
          </p:cNvPr>
          <p:cNvSpPr txBox="1"/>
          <p:nvPr/>
        </p:nvSpPr>
        <p:spPr>
          <a:xfrm>
            <a:off x="13206666" y="9782368"/>
            <a:ext cx="9488234"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en-US" sz="4800" b="1" i="0" u="none" strike="noStrike" cap="none" spc="0" normalizeH="0" baseline="0" dirty="0">
                <a:ln>
                  <a:noFill/>
                </a:ln>
                <a:solidFill>
                  <a:srgbClr val="000000"/>
                </a:solidFill>
                <a:effectLst/>
                <a:uFillTx/>
                <a:latin typeface="Helvetica Neue"/>
                <a:ea typeface="Helvetica Neue"/>
                <a:cs typeface="Helvetica Neue"/>
                <a:sym typeface="Helvetica Neue"/>
              </a:rPr>
              <a:t>A major reason: analog circuit layout </a:t>
            </a:r>
            <a:r>
              <a:rPr kumimoji="0" lang="en-US" sz="4800" b="1" i="0" u="none" strike="noStrike" cap="none" spc="0" normalizeH="0" baseline="0">
                <a:ln>
                  <a:noFill/>
                </a:ln>
                <a:solidFill>
                  <a:srgbClr val="000000"/>
                </a:solidFill>
                <a:effectLst/>
                <a:uFillTx/>
                <a:latin typeface="Helvetica Neue"/>
                <a:ea typeface="Helvetica Neue"/>
                <a:cs typeface="Helvetica Neue"/>
                <a:sym typeface="Helvetica Neue"/>
              </a:rPr>
              <a:t>is usually </a:t>
            </a:r>
            <a:r>
              <a:rPr kumimoji="0" lang="en-US" sz="4800" b="1" i="0" u="none" strike="noStrike" cap="none" spc="0" normalizeH="0" baseline="0" dirty="0">
                <a:ln>
                  <a:noFill/>
                </a:ln>
                <a:solidFill>
                  <a:srgbClr val="000000"/>
                </a:solidFill>
                <a:effectLst/>
                <a:uFillTx/>
                <a:latin typeface="Helvetica Neue"/>
                <a:ea typeface="Helvetica Neue"/>
                <a:cs typeface="Helvetica Neue"/>
                <a:sym typeface="Helvetica Neue"/>
              </a:rPr>
              <a:t>done manually</a:t>
            </a:r>
          </a:p>
        </p:txBody>
      </p:sp>
    </p:spTree>
    <p:extLst>
      <p:ext uri="{BB962C8B-B14F-4D97-AF65-F5344CB8AC3E}">
        <p14:creationId xmlns:p14="http://schemas.microsoft.com/office/powerpoint/2010/main" val="212010795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8DB93-4B9D-442A-A7CF-151F6DB1285E}"/>
              </a:ext>
            </a:extLst>
          </p:cNvPr>
          <p:cNvSpPr>
            <a:spLocks noGrp="1"/>
          </p:cNvSpPr>
          <p:nvPr>
            <p:ph type="title"/>
          </p:nvPr>
        </p:nvSpPr>
        <p:spPr/>
        <p:txBody>
          <a:bodyPr/>
          <a:lstStyle/>
          <a:p>
            <a:r>
              <a:rPr lang="en-US" dirty="0"/>
              <a:t>Typical Automatic Analog Circuit Design Flow</a:t>
            </a:r>
          </a:p>
        </p:txBody>
      </p:sp>
      <p:sp>
        <p:nvSpPr>
          <p:cNvPr id="3" name="Text Placeholder 2">
            <a:extLst>
              <a:ext uri="{FF2B5EF4-FFF2-40B4-BE49-F238E27FC236}">
                <a16:creationId xmlns:a16="http://schemas.microsoft.com/office/drawing/2014/main" id="{F7200B41-681E-4636-8DF9-007B65EFAC33}"/>
              </a:ext>
            </a:extLst>
          </p:cNvPr>
          <p:cNvSpPr>
            <a:spLocks noGrp="1"/>
          </p:cNvSpPr>
          <p:nvPr>
            <p:ph type="body" idx="1"/>
          </p:nvPr>
        </p:nvSpPr>
        <p:spPr>
          <a:xfrm>
            <a:off x="11928144" y="2286000"/>
            <a:ext cx="10766756" cy="10160000"/>
          </a:xfrm>
        </p:spPr>
        <p:txBody>
          <a:bodyPr/>
          <a:lstStyle/>
          <a:p>
            <a:r>
              <a:rPr lang="en-US" dirty="0"/>
              <a:t>Automated analog design often consists of front-end and back-end flows</a:t>
            </a:r>
          </a:p>
          <a:p>
            <a:r>
              <a:rPr lang="en-US" dirty="0"/>
              <a:t>Physical design (back-end) is separated in placement and routing</a:t>
            </a:r>
          </a:p>
        </p:txBody>
      </p:sp>
      <p:pic>
        <p:nvPicPr>
          <p:cNvPr id="7" name="Picture 6" descr="A screenshot of a cell phone&#10;&#10;Description automatically generated">
            <a:extLst>
              <a:ext uri="{FF2B5EF4-FFF2-40B4-BE49-F238E27FC236}">
                <a16:creationId xmlns:a16="http://schemas.microsoft.com/office/drawing/2014/main" id="{C3CC9DE2-D018-449A-AA3B-4C50599FC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2252" y="1905418"/>
            <a:ext cx="6978394" cy="11480382"/>
          </a:xfrm>
          <a:prstGeom prst="rect">
            <a:avLst/>
          </a:prstGeom>
        </p:spPr>
      </p:pic>
      <p:sp>
        <p:nvSpPr>
          <p:cNvPr id="8" name="TextBox 7">
            <a:extLst>
              <a:ext uri="{FF2B5EF4-FFF2-40B4-BE49-F238E27FC236}">
                <a16:creationId xmlns:a16="http://schemas.microsoft.com/office/drawing/2014/main" id="{73DBF125-5705-4653-902C-2CF2898DAC98}"/>
              </a:ext>
            </a:extLst>
          </p:cNvPr>
          <p:cNvSpPr txBox="1"/>
          <p:nvPr/>
        </p:nvSpPr>
        <p:spPr>
          <a:xfrm>
            <a:off x="453986" y="4464008"/>
            <a:ext cx="2470228"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rgbClr val="000000"/>
                </a:solidFill>
                <a:effectLst/>
                <a:uFillTx/>
                <a:latin typeface="Helvetica Neue"/>
                <a:ea typeface="Helvetica Neue"/>
                <a:cs typeface="Helvetica Neue"/>
                <a:sym typeface="Helvetica Neue"/>
              </a:rPr>
              <a:t>Front-end </a:t>
            </a:r>
          </a:p>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rgbClr val="000000"/>
                </a:solidFill>
                <a:effectLst/>
                <a:uFillTx/>
                <a:latin typeface="Helvetica Neue"/>
                <a:ea typeface="Helvetica Neue"/>
                <a:cs typeface="Helvetica Neue"/>
                <a:sym typeface="Helvetica Neue"/>
              </a:rPr>
              <a:t>Electrical</a:t>
            </a:r>
          </a:p>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rgbClr val="000000"/>
                </a:solidFill>
                <a:effectLst/>
                <a:uFillTx/>
                <a:latin typeface="Helvetica Neue"/>
                <a:ea typeface="Helvetica Neue"/>
                <a:cs typeface="Helvetica Neue"/>
                <a:sym typeface="Helvetica Neue"/>
              </a:rPr>
              <a:t>Design</a:t>
            </a:r>
          </a:p>
        </p:txBody>
      </p:sp>
      <p:sp>
        <p:nvSpPr>
          <p:cNvPr id="9" name="TextBox 8">
            <a:extLst>
              <a:ext uri="{FF2B5EF4-FFF2-40B4-BE49-F238E27FC236}">
                <a16:creationId xmlns:a16="http://schemas.microsoft.com/office/drawing/2014/main" id="{DA22975F-E551-4FE8-8328-28F240EFC694}"/>
              </a:ext>
            </a:extLst>
          </p:cNvPr>
          <p:cNvSpPr txBox="1"/>
          <p:nvPr/>
        </p:nvSpPr>
        <p:spPr>
          <a:xfrm>
            <a:off x="482840" y="8888158"/>
            <a:ext cx="2412520"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t>Back</a:t>
            </a:r>
            <a:r>
              <a:rPr kumimoji="0" lang="en-US" sz="4000" b="0" i="0" u="none" strike="noStrike" cap="none" spc="0" normalizeH="0" baseline="0" dirty="0">
                <a:ln>
                  <a:noFill/>
                </a:ln>
                <a:solidFill>
                  <a:srgbClr val="000000"/>
                </a:solidFill>
                <a:effectLst/>
                <a:uFillTx/>
                <a:latin typeface="Helvetica Neue"/>
                <a:ea typeface="Helvetica Neue"/>
                <a:cs typeface="Helvetica Neue"/>
                <a:sym typeface="Helvetica Neue"/>
              </a:rPr>
              <a:t>-end </a:t>
            </a:r>
          </a:p>
          <a:p>
            <a:pPr marL="0" marR="0" indent="0" algn="ctr" defTabSz="825500" rtl="0" fontAlgn="auto" latinLnBrk="0" hangingPunct="0">
              <a:lnSpc>
                <a:spcPct val="100000"/>
              </a:lnSpc>
              <a:spcBef>
                <a:spcPts val="0"/>
              </a:spcBef>
              <a:spcAft>
                <a:spcPts val="0"/>
              </a:spcAft>
              <a:buClrTx/>
              <a:buSzTx/>
              <a:buFontTx/>
              <a:buNone/>
              <a:tabLst/>
            </a:pPr>
            <a:r>
              <a:rPr lang="en-US" sz="4000" b="0" dirty="0"/>
              <a:t>Physical</a:t>
            </a:r>
            <a:endParaRPr kumimoji="0" lang="en-US" sz="4000" b="0"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rgbClr val="000000"/>
                </a:solidFill>
                <a:effectLst/>
                <a:uFillTx/>
                <a:latin typeface="Helvetica Neue"/>
                <a:ea typeface="Helvetica Neue"/>
                <a:cs typeface="Helvetica Neue"/>
                <a:sym typeface="Helvetica Neue"/>
              </a:rPr>
              <a:t>Design</a:t>
            </a:r>
          </a:p>
        </p:txBody>
      </p:sp>
      <p:sp>
        <p:nvSpPr>
          <p:cNvPr id="10" name="Slide Number">
            <a:extLst>
              <a:ext uri="{FF2B5EF4-FFF2-40B4-BE49-F238E27FC236}">
                <a16:creationId xmlns:a16="http://schemas.microsoft.com/office/drawing/2014/main" id="{AB316D4C-E4D0-44C6-8E44-186B8B4A5EDD}"/>
              </a:ext>
            </a:extLst>
          </p:cNvPr>
          <p:cNvSpPr txBox="1">
            <a:spLocks noGrp="1"/>
          </p:cNvSpPr>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dirty="0"/>
          </a:p>
        </p:txBody>
      </p:sp>
      <p:sp>
        <p:nvSpPr>
          <p:cNvPr id="4" name="Oval 3">
            <a:extLst>
              <a:ext uri="{FF2B5EF4-FFF2-40B4-BE49-F238E27FC236}">
                <a16:creationId xmlns:a16="http://schemas.microsoft.com/office/drawing/2014/main" id="{6B396B0B-8366-4347-AE24-A763C35B1C2C}"/>
              </a:ext>
            </a:extLst>
          </p:cNvPr>
          <p:cNvSpPr/>
          <p:nvPr/>
        </p:nvSpPr>
        <p:spPr>
          <a:xfrm>
            <a:off x="4490113" y="9198591"/>
            <a:ext cx="5445457" cy="1146412"/>
          </a:xfrm>
          <a:prstGeom prst="ellipse">
            <a:avLst/>
          </a:prstGeom>
          <a:noFill/>
          <a:ln w="76200"/>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121919" tIns="121919" rIns="121919" bIns="121919" numCol="1" spcCol="38100" rtlCol="0" anchor="ctr">
            <a:spAutoFit/>
          </a:bodyPr>
          <a:lstStyle/>
          <a:p>
            <a:pPr marL="0" marR="0" indent="0" algn="l" defTabSz="2438400" rtl="0" fontAlgn="auto" latinLnBrk="0" hangingPunct="0">
              <a:lnSpc>
                <a:spcPct val="100000"/>
              </a:lnSpc>
              <a:spcBef>
                <a:spcPts val="0"/>
              </a:spcBef>
              <a:spcAft>
                <a:spcPts val="0"/>
              </a:spcAft>
              <a:buClrTx/>
              <a:buSzTx/>
              <a:buFontTx/>
              <a:buNone/>
              <a:tabLst/>
            </a:pPr>
            <a:endParaRPr kumimoji="0" lang="en-US" sz="64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32555306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806E-1D67-4B74-A881-5A07D3097661}"/>
              </a:ext>
            </a:extLst>
          </p:cNvPr>
          <p:cNvSpPr>
            <a:spLocks noGrp="1"/>
          </p:cNvSpPr>
          <p:nvPr>
            <p:ph type="title"/>
          </p:nvPr>
        </p:nvSpPr>
        <p:spPr/>
        <p:txBody>
          <a:bodyPr/>
          <a:lstStyle/>
          <a:p>
            <a:r>
              <a:rPr lang="en-US" dirty="0"/>
              <a:t>Analog Routing Problem</a:t>
            </a:r>
          </a:p>
        </p:txBody>
      </p:sp>
      <p:pic>
        <p:nvPicPr>
          <p:cNvPr id="5" name="Picture 4" descr="A circuit board&#10;&#10;Description automatically generated">
            <a:extLst>
              <a:ext uri="{FF2B5EF4-FFF2-40B4-BE49-F238E27FC236}">
                <a16:creationId xmlns:a16="http://schemas.microsoft.com/office/drawing/2014/main" id="{9BAE1E93-1A76-4EF7-BF59-9B3BB4661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464" y="3805476"/>
            <a:ext cx="10453690" cy="7386882"/>
          </a:xfrm>
          <a:prstGeom prst="rect">
            <a:avLst/>
          </a:prstGeom>
        </p:spPr>
      </p:pic>
      <p:pic>
        <p:nvPicPr>
          <p:cNvPr id="7" name="Picture 6" descr="A circuit board&#10;&#10;Description automatically generated">
            <a:extLst>
              <a:ext uri="{FF2B5EF4-FFF2-40B4-BE49-F238E27FC236}">
                <a16:creationId xmlns:a16="http://schemas.microsoft.com/office/drawing/2014/main" id="{D691920D-EBC5-431B-BD89-A7E2E85F8E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5960" y="3752171"/>
            <a:ext cx="10712501" cy="7569764"/>
          </a:xfrm>
          <a:prstGeom prst="rect">
            <a:avLst/>
          </a:prstGeom>
        </p:spPr>
      </p:pic>
      <p:sp>
        <p:nvSpPr>
          <p:cNvPr id="8" name="High accuracy but long runtime">
            <a:extLst>
              <a:ext uri="{FF2B5EF4-FFF2-40B4-BE49-F238E27FC236}">
                <a16:creationId xmlns:a16="http://schemas.microsoft.com/office/drawing/2014/main" id="{13151110-5813-47C3-8989-F9113E4FF88A}"/>
              </a:ext>
            </a:extLst>
          </p:cNvPr>
          <p:cNvSpPr txBox="1"/>
          <p:nvPr/>
        </p:nvSpPr>
        <p:spPr>
          <a:xfrm>
            <a:off x="4711745" y="11640014"/>
            <a:ext cx="2940868" cy="827917"/>
          </a:xfrm>
          <a:prstGeom prst="rect">
            <a:avLst/>
          </a:prstGeom>
          <a:ln w="12700">
            <a:miter lim="400000"/>
          </a:ln>
          <a:extLst>
            <a:ext uri="{C572A759-6A51-4108-AA02-DFA0A04FC94B}">
              <ma14:wrappingTextBoxFlag xmlns:ma14="http://schemas.microsoft.com/office/mac/drawingml/2011/main" xmlns="" val="1"/>
            </a:ext>
          </a:extLst>
        </p:spPr>
        <p:txBody>
          <a:bodyPr wrap="none" lIns="121919" tIns="121919" rIns="121919" bIns="121919">
            <a:spAutoFit/>
          </a:bodyPr>
          <a:lstStyle/>
          <a:p>
            <a:pPr defTabSz="2844800">
              <a:lnSpc>
                <a:spcPct val="90000"/>
              </a:lnSpc>
              <a:spcBef>
                <a:spcPts val="2000"/>
              </a:spcBef>
              <a:defRPr sz="4000"/>
            </a:pPr>
            <a:r>
              <a:rPr lang="en-US" sz="4200" dirty="0">
                <a:solidFill>
                  <a:schemeClr val="tx1"/>
                </a:solidFill>
              </a:rPr>
              <a:t>Placement</a:t>
            </a:r>
            <a:endParaRPr sz="4200" dirty="0">
              <a:solidFill>
                <a:schemeClr val="tx1"/>
              </a:solidFill>
            </a:endParaRPr>
          </a:p>
        </p:txBody>
      </p:sp>
      <p:sp>
        <p:nvSpPr>
          <p:cNvPr id="9" name="High accuracy but long runtime">
            <a:extLst>
              <a:ext uri="{FF2B5EF4-FFF2-40B4-BE49-F238E27FC236}">
                <a16:creationId xmlns:a16="http://schemas.microsoft.com/office/drawing/2014/main" id="{1D3D5158-2F17-42B7-8B32-D8BDFA0FEE8D}"/>
              </a:ext>
            </a:extLst>
          </p:cNvPr>
          <p:cNvSpPr txBox="1"/>
          <p:nvPr/>
        </p:nvSpPr>
        <p:spPr>
          <a:xfrm>
            <a:off x="16292189" y="11640014"/>
            <a:ext cx="4014880" cy="827917"/>
          </a:xfrm>
          <a:prstGeom prst="rect">
            <a:avLst/>
          </a:prstGeom>
          <a:ln w="12700">
            <a:miter lim="400000"/>
          </a:ln>
          <a:extLst>
            <a:ext uri="{C572A759-6A51-4108-AA02-DFA0A04FC94B}">
              <ma14:wrappingTextBoxFlag xmlns:ma14="http://schemas.microsoft.com/office/mac/drawingml/2011/main" xmlns="" val="1"/>
            </a:ext>
          </a:extLst>
        </p:spPr>
        <p:txBody>
          <a:bodyPr wrap="none" lIns="121919" tIns="121919" rIns="121919" bIns="121919">
            <a:spAutoFit/>
          </a:bodyPr>
          <a:lstStyle/>
          <a:p>
            <a:pPr defTabSz="2844800">
              <a:lnSpc>
                <a:spcPct val="90000"/>
              </a:lnSpc>
              <a:spcBef>
                <a:spcPts val="2000"/>
              </a:spcBef>
              <a:defRPr sz="4000"/>
            </a:pPr>
            <a:r>
              <a:rPr lang="en-US" sz="4200" dirty="0">
                <a:solidFill>
                  <a:schemeClr val="tx1"/>
                </a:solidFill>
              </a:rPr>
              <a:t>Routed Layout</a:t>
            </a:r>
            <a:endParaRPr sz="4200" dirty="0">
              <a:solidFill>
                <a:schemeClr val="tx1"/>
              </a:solidFill>
            </a:endParaRPr>
          </a:p>
        </p:txBody>
      </p:sp>
      <p:sp>
        <p:nvSpPr>
          <p:cNvPr id="10" name="Arrow: Right 9">
            <a:extLst>
              <a:ext uri="{FF2B5EF4-FFF2-40B4-BE49-F238E27FC236}">
                <a16:creationId xmlns:a16="http://schemas.microsoft.com/office/drawing/2014/main" id="{B48A0E9D-DAD2-4AE6-AC04-032466058F70}"/>
              </a:ext>
            </a:extLst>
          </p:cNvPr>
          <p:cNvSpPr/>
          <p:nvPr/>
        </p:nvSpPr>
        <p:spPr>
          <a:xfrm>
            <a:off x="11681377" y="6858000"/>
            <a:ext cx="1620360" cy="1414156"/>
          </a:xfrm>
          <a:prstGeom prst="rightArrow">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2438400" rtl="0" fontAlgn="auto" latinLnBrk="0" hangingPunct="0">
              <a:lnSpc>
                <a:spcPct val="100000"/>
              </a:lnSpc>
              <a:spcBef>
                <a:spcPts val="0"/>
              </a:spcBef>
              <a:spcAft>
                <a:spcPts val="0"/>
              </a:spcAft>
              <a:buClrTx/>
              <a:buSzTx/>
              <a:buFontTx/>
              <a:buNone/>
              <a:tabLst/>
            </a:pPr>
            <a:endParaRPr kumimoji="0" lang="en-US" sz="64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4388263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Design and Manufacturing w. Lithography Model"/>
          <p:cNvSpPr txBox="1">
            <a:spLocks noGrp="1"/>
          </p:cNvSpPr>
          <p:nvPr>
            <p:ph type="title"/>
          </p:nvPr>
        </p:nvSpPr>
        <p:spPr>
          <a:xfrm>
            <a:off x="1517650" y="330200"/>
            <a:ext cx="21348700" cy="1428429"/>
          </a:xfrm>
          <a:prstGeom prst="rect">
            <a:avLst/>
          </a:prstGeom>
        </p:spPr>
        <p:txBody>
          <a:bodyPr>
            <a:normAutofit/>
          </a:bodyPr>
          <a:lstStyle>
            <a:lvl1pPr defTabSz="817244">
              <a:defRPr sz="7326"/>
            </a:lvl1pPr>
          </a:lstStyle>
          <a:p>
            <a:r>
              <a:rPr lang="en-US" dirty="0"/>
              <a:t>Challenges in Formulating Analog Routing Problem</a:t>
            </a:r>
            <a:endParaRPr dirty="0"/>
          </a:p>
        </p:txBody>
      </p:sp>
      <p:sp>
        <p:nvSpPr>
          <p:cNvPr id="156" name="Slide Number"/>
          <p:cNvSpPr txBox="1">
            <a:spLocks noGrp="1"/>
          </p:cNvSpPr>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pic>
        <p:nvPicPr>
          <p:cNvPr id="4" name="Picture 3">
            <a:extLst>
              <a:ext uri="{FF2B5EF4-FFF2-40B4-BE49-F238E27FC236}">
                <a16:creationId xmlns:a16="http://schemas.microsoft.com/office/drawing/2014/main" id="{E6631C8B-C968-447C-97EB-DFBF5BE80717}"/>
              </a:ext>
            </a:extLst>
          </p:cNvPr>
          <p:cNvPicPr>
            <a:picLocks noChangeAspect="1"/>
          </p:cNvPicPr>
          <p:nvPr/>
        </p:nvPicPr>
        <p:blipFill rotWithShape="1">
          <a:blip r:embed="rId3">
            <a:extLst>
              <a:ext uri="{28A0092B-C50C-407E-A947-70E740481C1C}">
                <a14:useLocalDpi xmlns:a14="http://schemas.microsoft.com/office/drawing/2010/main" val="0"/>
              </a:ext>
            </a:extLst>
          </a:blip>
          <a:srcRect t="-4418" r="18217" b="1"/>
          <a:stretch/>
        </p:blipFill>
        <p:spPr>
          <a:xfrm>
            <a:off x="2494014" y="2710859"/>
            <a:ext cx="9022822" cy="2611041"/>
          </a:xfrm>
          <a:prstGeom prst="rect">
            <a:avLst/>
          </a:prstGeom>
        </p:spPr>
      </p:pic>
      <p:sp>
        <p:nvSpPr>
          <p:cNvPr id="12" name="Content Placeholder 6">
            <a:extLst>
              <a:ext uri="{FF2B5EF4-FFF2-40B4-BE49-F238E27FC236}">
                <a16:creationId xmlns:a16="http://schemas.microsoft.com/office/drawing/2014/main" id="{89DBD631-4963-4851-833E-FB28D73F1422}"/>
              </a:ext>
            </a:extLst>
          </p:cNvPr>
          <p:cNvSpPr txBox="1">
            <a:spLocks noGrp="1"/>
          </p:cNvSpPr>
          <p:nvPr>
            <p:ph type="body" idx="1"/>
          </p:nvPr>
        </p:nvSpPr>
        <p:spPr>
          <a:xfrm>
            <a:off x="12583237" y="2710859"/>
            <a:ext cx="11705230" cy="3103652"/>
          </a:xfrm>
          <a:prstGeom prst="rect">
            <a:avLst/>
          </a:prstGeom>
        </p:spPr>
        <p:txBody>
          <a:bodyPr/>
          <a:lstStyle/>
          <a:p>
            <a:pPr marL="0" indent="0" algn="ctr">
              <a:buNone/>
            </a:pPr>
            <a:r>
              <a:rPr lang="en-US" dirty="0"/>
              <a:t>Symmetry constraints are widely accepted</a:t>
            </a:r>
          </a:p>
        </p:txBody>
      </p:sp>
      <p:sp>
        <p:nvSpPr>
          <p:cNvPr id="13" name="Rigorous Simulation">
            <a:extLst>
              <a:ext uri="{FF2B5EF4-FFF2-40B4-BE49-F238E27FC236}">
                <a16:creationId xmlns:a16="http://schemas.microsoft.com/office/drawing/2014/main" id="{B1D5A9EE-B9DA-45F4-AFCB-AF1B0862ADB0}"/>
              </a:ext>
            </a:extLst>
          </p:cNvPr>
          <p:cNvSpPr/>
          <p:nvPr/>
        </p:nvSpPr>
        <p:spPr>
          <a:xfrm>
            <a:off x="3171984" y="5718724"/>
            <a:ext cx="7278451" cy="3482726"/>
          </a:xfrm>
          <a:prstGeom prst="roundRect">
            <a:avLst>
              <a:gd name="adj" fmla="val 0"/>
            </a:avLst>
          </a:prstGeom>
          <a:solidFill>
            <a:schemeClr val="accent1">
              <a:lumMod val="20000"/>
              <a:lumOff val="80000"/>
            </a:schemeClr>
          </a:solidFill>
          <a:ln w="12700" cap="flat">
            <a:noFill/>
            <a:miter lim="400000"/>
          </a:ln>
          <a:effectLst/>
          <a:extLst>
            <a:ext uri="{C572A759-6A51-4108-AA02-DFA0A04FC94B}">
              <ma14:wrappingTextBoxFlag xmlns:ma14="http://schemas.microsoft.com/office/mac/drawingml/2011/main" xmlns="" val="1"/>
            </a:ext>
          </a:extLst>
        </p:spPr>
        <p:txBody>
          <a:bodyPr wrap="square" lIns="121919" tIns="121919" rIns="121919" bIns="121919" numCol="1" anchor="ctr">
            <a:noAutofit/>
          </a:bodyPr>
          <a:lstStyle>
            <a:lvl1pPr defTabSz="2438400">
              <a:defRPr sz="4200"/>
            </a:lvl1pPr>
          </a:lstStyle>
          <a:p>
            <a:r>
              <a:rPr lang="en-US" dirty="0"/>
              <a:t>Shielding,</a:t>
            </a:r>
          </a:p>
          <a:p>
            <a:r>
              <a:rPr lang="en-US" dirty="0"/>
              <a:t>Avoid active region,</a:t>
            </a:r>
          </a:p>
          <a:p>
            <a:r>
              <a:rPr lang="en-US" dirty="0"/>
              <a:t>…</a:t>
            </a:r>
          </a:p>
          <a:p>
            <a:endParaRPr dirty="0"/>
          </a:p>
        </p:txBody>
      </p:sp>
      <p:sp>
        <p:nvSpPr>
          <p:cNvPr id="14" name="Content Placeholder 6">
            <a:extLst>
              <a:ext uri="{FF2B5EF4-FFF2-40B4-BE49-F238E27FC236}">
                <a16:creationId xmlns:a16="http://schemas.microsoft.com/office/drawing/2014/main" id="{2D945447-3E3A-4246-B8BA-77BF04B04E6D}"/>
              </a:ext>
            </a:extLst>
          </p:cNvPr>
          <p:cNvSpPr txBox="1">
            <a:spLocks/>
          </p:cNvSpPr>
          <p:nvPr/>
        </p:nvSpPr>
        <p:spPr>
          <a:xfrm>
            <a:off x="13113662" y="5718724"/>
            <a:ext cx="11150221" cy="310365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algn="ctr" hangingPunct="1">
              <a:buFontTx/>
              <a:buNone/>
            </a:pPr>
            <a:r>
              <a:rPr lang="en-US" dirty="0"/>
              <a:t>No standard rule for additional constraints. Design-dependent.</a:t>
            </a:r>
          </a:p>
        </p:txBody>
      </p:sp>
      <p:sp>
        <p:nvSpPr>
          <p:cNvPr id="5" name="Thought Bubble: Cloud 4">
            <a:extLst>
              <a:ext uri="{FF2B5EF4-FFF2-40B4-BE49-F238E27FC236}">
                <a16:creationId xmlns:a16="http://schemas.microsoft.com/office/drawing/2014/main" id="{776F13E3-5F4F-4BEC-8B88-774014E5FFB6}"/>
              </a:ext>
            </a:extLst>
          </p:cNvPr>
          <p:cNvSpPr/>
          <p:nvPr/>
        </p:nvSpPr>
        <p:spPr>
          <a:xfrm>
            <a:off x="6275313" y="9429814"/>
            <a:ext cx="11944448" cy="3373276"/>
          </a:xfrm>
          <a:prstGeom prst="cloudCallout">
            <a:avLst/>
          </a:prstGeom>
          <a:solidFill>
            <a:srgbClr val="FFFFFF"/>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2438400" rtl="0" fontAlgn="auto" latinLnBrk="0" hangingPunct="0">
              <a:lnSpc>
                <a:spcPct val="100000"/>
              </a:lnSpc>
              <a:spcBef>
                <a:spcPts val="0"/>
              </a:spcBef>
              <a:spcAft>
                <a:spcPts val="0"/>
              </a:spcAft>
              <a:buClrTx/>
              <a:buSzTx/>
              <a:buFontTx/>
              <a:buNone/>
              <a:tabLst/>
            </a:pPr>
            <a:r>
              <a:rPr kumimoji="0" lang="en-US" sz="6400" b="0" i="0" u="none" strike="noStrike" cap="none" spc="0" normalizeH="0" baseline="0" dirty="0">
                <a:ln>
                  <a:noFill/>
                </a:ln>
                <a:solidFill>
                  <a:srgbClr val="000000"/>
                </a:solidFill>
                <a:effectLst/>
                <a:uFillTx/>
                <a:latin typeface="Calibri"/>
                <a:ea typeface="Calibri"/>
                <a:cs typeface="Calibri"/>
                <a:sym typeface="Calibri"/>
              </a:rPr>
              <a:t>Automatically learn from</a:t>
            </a:r>
            <a:r>
              <a:rPr kumimoji="0" lang="en-US" sz="6400" b="0" i="0" u="none" strike="noStrike" cap="none" spc="0" normalizeH="0" dirty="0">
                <a:ln>
                  <a:noFill/>
                </a:ln>
                <a:solidFill>
                  <a:srgbClr val="000000"/>
                </a:solidFill>
                <a:effectLst/>
                <a:uFillTx/>
                <a:latin typeface="Calibri"/>
                <a:ea typeface="Calibri"/>
                <a:cs typeface="Calibri"/>
                <a:sym typeface="Calibri"/>
              </a:rPr>
              <a:t> </a:t>
            </a:r>
            <a:r>
              <a:rPr lang="en-US" sz="6400" b="0" dirty="0">
                <a:latin typeface="Calibri"/>
                <a:ea typeface="Calibri"/>
                <a:cs typeface="Calibri"/>
                <a:sym typeface="Calibri"/>
              </a:rPr>
              <a:t>h</a:t>
            </a:r>
            <a:r>
              <a:rPr kumimoji="0" lang="en-US" sz="6400" b="0" i="0" u="none" strike="noStrike" cap="none" spc="0" normalizeH="0" dirty="0">
                <a:ln>
                  <a:noFill/>
                </a:ln>
                <a:solidFill>
                  <a:srgbClr val="000000"/>
                </a:solidFill>
                <a:effectLst/>
                <a:uFillTx/>
                <a:latin typeface="Calibri"/>
                <a:ea typeface="Calibri"/>
                <a:cs typeface="Calibri"/>
                <a:sym typeface="Calibri"/>
              </a:rPr>
              <a:t>uman </a:t>
            </a:r>
            <a:r>
              <a:rPr lang="en-US" sz="6400" b="0" dirty="0">
                <a:latin typeface="Calibri"/>
                <a:ea typeface="Calibri"/>
                <a:cs typeface="Calibri"/>
                <a:sym typeface="Calibri"/>
              </a:rPr>
              <a:t>layouts</a:t>
            </a:r>
            <a:r>
              <a:rPr kumimoji="0" lang="en-US" sz="6400" b="0" i="0" u="none" strike="noStrike" cap="none" spc="0" normalizeH="0" baseline="0" dirty="0">
                <a:ln>
                  <a:noFill/>
                </a:ln>
                <a:solidFill>
                  <a:srgbClr val="000000"/>
                </a:solidFill>
                <a:effectLst/>
                <a:uFillTx/>
                <a:latin typeface="Calibri"/>
                <a:ea typeface="Calibri"/>
                <a:cs typeface="Calibri"/>
                <a:sym typeface="Calibri"/>
              </a:rPr>
              <a:t>?</a:t>
            </a:r>
          </a:p>
        </p:txBody>
      </p:sp>
      <p:sp>
        <p:nvSpPr>
          <p:cNvPr id="16" name="Rectangle 15">
            <a:extLst>
              <a:ext uri="{FF2B5EF4-FFF2-40B4-BE49-F238E27FC236}">
                <a16:creationId xmlns:a16="http://schemas.microsoft.com/office/drawing/2014/main" id="{0A41398F-937A-4281-9D14-F9F1758523BB}"/>
              </a:ext>
            </a:extLst>
          </p:cNvPr>
          <p:cNvSpPr/>
          <p:nvPr/>
        </p:nvSpPr>
        <p:spPr>
          <a:xfrm>
            <a:off x="5695227" y="5133949"/>
            <a:ext cx="2879314" cy="584775"/>
          </a:xfrm>
          <a:prstGeom prst="rect">
            <a:avLst/>
          </a:prstGeom>
        </p:spPr>
        <p:txBody>
          <a:bodyPr wrap="none">
            <a:spAutoFit/>
          </a:bodyPr>
          <a:lstStyle/>
          <a:p>
            <a:r>
              <a:rPr lang="en-US" sz="3200" b="0" dirty="0">
                <a:solidFill>
                  <a:srgbClr val="333333"/>
                </a:solidFill>
                <a:latin typeface="Calibri" panose="020F0502020204030204" pitchFamily="34" charset="0"/>
                <a:cs typeface="Calibri" panose="020F0502020204030204" pitchFamily="34" charset="0"/>
              </a:rPr>
              <a:t>[</a:t>
            </a:r>
            <a:r>
              <a:rPr lang="en-US" sz="3200" b="0" dirty="0" err="1">
                <a:solidFill>
                  <a:srgbClr val="333333"/>
                </a:solidFill>
                <a:latin typeface="Calibri" panose="020F0502020204030204" pitchFamily="34" charset="0"/>
                <a:cs typeface="Calibri" panose="020F0502020204030204" pitchFamily="34" charset="0"/>
              </a:rPr>
              <a:t>Ou</a:t>
            </a:r>
            <a:r>
              <a:rPr lang="en-US" sz="3200" b="0" dirty="0">
                <a:solidFill>
                  <a:srgbClr val="333333"/>
                </a:solidFill>
                <a:latin typeface="Calibri" panose="020F0502020204030204" pitchFamily="34" charset="0"/>
                <a:cs typeface="Calibri" panose="020F0502020204030204" pitchFamily="34" charset="0"/>
              </a:rPr>
              <a:t> et al., 2014]</a:t>
            </a:r>
            <a:endParaRPr lang="en-US"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00377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5AD05-CE85-4320-86E1-9B39D64C2FDB}"/>
              </a:ext>
            </a:extLst>
          </p:cNvPr>
          <p:cNvSpPr>
            <a:spLocks noGrp="1"/>
          </p:cNvSpPr>
          <p:nvPr>
            <p:ph type="title"/>
          </p:nvPr>
        </p:nvSpPr>
        <p:spPr/>
        <p:txBody>
          <a:bodyPr/>
          <a:lstStyle/>
          <a:p>
            <a:r>
              <a:rPr lang="en-US" dirty="0"/>
              <a:t>Emerging Machine Learning Applications</a:t>
            </a:r>
          </a:p>
        </p:txBody>
      </p:sp>
      <p:pic>
        <p:nvPicPr>
          <p:cNvPr id="9" name="Picture 8" descr="A close up of a piece of paper&#10;&#10;Description automatically generated">
            <a:extLst>
              <a:ext uri="{FF2B5EF4-FFF2-40B4-BE49-F238E27FC236}">
                <a16:creationId xmlns:a16="http://schemas.microsoft.com/office/drawing/2014/main" id="{5969AE8F-1655-4195-A48A-EC24192CC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099" y="4065411"/>
            <a:ext cx="7441253" cy="7182987"/>
          </a:xfrm>
          <a:prstGeom prst="rect">
            <a:avLst/>
          </a:prstGeom>
        </p:spPr>
      </p:pic>
      <p:sp>
        <p:nvSpPr>
          <p:cNvPr id="11" name="Rectangle 10">
            <a:extLst>
              <a:ext uri="{FF2B5EF4-FFF2-40B4-BE49-F238E27FC236}">
                <a16:creationId xmlns:a16="http://schemas.microsoft.com/office/drawing/2014/main" id="{7E770885-4624-4468-83F4-7BBA5E2025CE}"/>
              </a:ext>
            </a:extLst>
          </p:cNvPr>
          <p:cNvSpPr/>
          <p:nvPr/>
        </p:nvSpPr>
        <p:spPr>
          <a:xfrm>
            <a:off x="4204849" y="11488225"/>
            <a:ext cx="3198311" cy="584775"/>
          </a:xfrm>
          <a:prstGeom prst="rect">
            <a:avLst/>
          </a:prstGeom>
        </p:spPr>
        <p:txBody>
          <a:bodyPr wrap="none">
            <a:spAutoFit/>
          </a:bodyPr>
          <a:lstStyle/>
          <a:p>
            <a:r>
              <a:rPr lang="en-US" sz="3200" b="0" dirty="0">
                <a:solidFill>
                  <a:srgbClr val="333333"/>
                </a:solidFill>
                <a:latin typeface="Calibri" panose="020F0502020204030204" pitchFamily="34" charset="0"/>
                <a:cs typeface="Calibri" panose="020F0502020204030204" pitchFamily="34" charset="0"/>
              </a:rPr>
              <a:t>[Yang et al., 2018]</a:t>
            </a:r>
            <a:endParaRPr lang="en-US" b="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A2710FF0-0EDC-475D-9400-53D36B5CC20C}"/>
              </a:ext>
            </a:extLst>
          </p:cNvPr>
          <p:cNvSpPr txBox="1"/>
          <p:nvPr/>
        </p:nvSpPr>
        <p:spPr>
          <a:xfrm>
            <a:off x="2136336" y="2599607"/>
            <a:ext cx="7335342"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000000"/>
                </a:solidFill>
                <a:effectLst/>
                <a:uFillTx/>
                <a:latin typeface="Helvetica Neue"/>
                <a:ea typeface="Helvetica Neue"/>
                <a:cs typeface="Helvetica Neue"/>
                <a:sym typeface="Helvetica Neue"/>
              </a:rPr>
              <a:t>Lithography: GAN-OPC</a:t>
            </a:r>
            <a:endParaRPr kumimoji="0" lang="en-US" sz="3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4" name="Picture 13" descr="A screenshot of a cell phone&#10;&#10;Description automatically generated">
            <a:extLst>
              <a:ext uri="{FF2B5EF4-FFF2-40B4-BE49-F238E27FC236}">
                <a16:creationId xmlns:a16="http://schemas.microsoft.com/office/drawing/2014/main" id="{2E9C099D-62A4-43EC-8740-94EC882831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79762" y="5400526"/>
            <a:ext cx="9679300" cy="4287619"/>
          </a:xfrm>
          <a:prstGeom prst="rect">
            <a:avLst/>
          </a:prstGeom>
        </p:spPr>
      </p:pic>
      <p:sp>
        <p:nvSpPr>
          <p:cNvPr id="15" name="TextBox 14">
            <a:extLst>
              <a:ext uri="{FF2B5EF4-FFF2-40B4-BE49-F238E27FC236}">
                <a16:creationId xmlns:a16="http://schemas.microsoft.com/office/drawing/2014/main" id="{172704D3-16FC-4089-BF33-112027BC2569}"/>
              </a:ext>
            </a:extLst>
          </p:cNvPr>
          <p:cNvSpPr txBox="1"/>
          <p:nvPr/>
        </p:nvSpPr>
        <p:spPr>
          <a:xfrm>
            <a:off x="13222093" y="2840425"/>
            <a:ext cx="8258671"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000000"/>
                </a:solidFill>
                <a:effectLst/>
                <a:uFillTx/>
                <a:latin typeface="Helvetica Neue"/>
                <a:ea typeface="Helvetica Neue"/>
                <a:cs typeface="Helvetica Neue"/>
                <a:sym typeface="Helvetica Neue"/>
              </a:rPr>
              <a:t>Physical Design: </a:t>
            </a:r>
            <a:r>
              <a:rPr kumimoji="0" lang="en-US" sz="5400" b="0" i="0" u="none" strike="noStrike" cap="none" spc="0" normalizeH="0" baseline="0" dirty="0" err="1">
                <a:ln>
                  <a:noFill/>
                </a:ln>
                <a:solidFill>
                  <a:srgbClr val="000000"/>
                </a:solidFill>
                <a:effectLst/>
                <a:uFillTx/>
                <a:latin typeface="Helvetica Neue"/>
                <a:ea typeface="Helvetica Neue"/>
                <a:cs typeface="Helvetica Neue"/>
                <a:sym typeface="Helvetica Neue"/>
              </a:rPr>
              <a:t>WellGAN</a:t>
            </a:r>
            <a:endParaRPr kumimoji="0" lang="en-US" sz="3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6" name="Rectangle 15">
            <a:extLst>
              <a:ext uri="{FF2B5EF4-FFF2-40B4-BE49-F238E27FC236}">
                <a16:creationId xmlns:a16="http://schemas.microsoft.com/office/drawing/2014/main" id="{1D104CE5-C786-4591-9BAC-8A27197D81A1}"/>
              </a:ext>
            </a:extLst>
          </p:cNvPr>
          <p:cNvSpPr/>
          <p:nvPr/>
        </p:nvSpPr>
        <p:spPr>
          <a:xfrm>
            <a:off x="15941423" y="11488224"/>
            <a:ext cx="2820004" cy="584775"/>
          </a:xfrm>
          <a:prstGeom prst="rect">
            <a:avLst/>
          </a:prstGeom>
        </p:spPr>
        <p:txBody>
          <a:bodyPr wrap="none">
            <a:spAutoFit/>
          </a:bodyPr>
          <a:lstStyle/>
          <a:p>
            <a:r>
              <a:rPr lang="en-US" sz="3200" b="0" dirty="0">
                <a:solidFill>
                  <a:srgbClr val="333333"/>
                </a:solidFill>
                <a:latin typeface="Calibri" panose="020F0502020204030204" pitchFamily="34" charset="0"/>
                <a:cs typeface="Calibri" panose="020F0502020204030204" pitchFamily="34" charset="0"/>
              </a:rPr>
              <a:t>[Xu et al., 2019]</a:t>
            </a:r>
            <a:endParaRPr lang="en-US" b="0" dirty="0">
              <a:latin typeface="Calibri" panose="020F0502020204030204" pitchFamily="34" charset="0"/>
              <a:cs typeface="Calibri" panose="020F0502020204030204" pitchFamily="34" charset="0"/>
            </a:endParaRPr>
          </a:p>
        </p:txBody>
      </p:sp>
      <p:sp>
        <p:nvSpPr>
          <p:cNvPr id="10" name="Slide Number">
            <a:extLst>
              <a:ext uri="{FF2B5EF4-FFF2-40B4-BE49-F238E27FC236}">
                <a16:creationId xmlns:a16="http://schemas.microsoft.com/office/drawing/2014/main" id="{0DF52FE6-0D03-4B62-AFB0-6221C7EE5B83}"/>
              </a:ext>
            </a:extLst>
          </p:cNvPr>
          <p:cNvSpPr txBox="1">
            <a:spLocks noGrp="1"/>
          </p:cNvSpPr>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dirty="0"/>
          </a:p>
        </p:txBody>
      </p:sp>
    </p:spTree>
    <p:extLst>
      <p:ext uri="{BB962C8B-B14F-4D97-AF65-F5344CB8AC3E}">
        <p14:creationId xmlns:p14="http://schemas.microsoft.com/office/powerpoint/2010/main" val="373532639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346A7-416D-44DC-9FF2-57538F4D112F}"/>
              </a:ext>
            </a:extLst>
          </p:cNvPr>
          <p:cNvSpPr>
            <a:spLocks noGrp="1"/>
          </p:cNvSpPr>
          <p:nvPr>
            <p:ph type="title"/>
          </p:nvPr>
        </p:nvSpPr>
        <p:spPr/>
        <p:txBody>
          <a:bodyPr>
            <a:normAutofit fontScale="90000"/>
          </a:bodyPr>
          <a:lstStyle/>
          <a:p>
            <a:r>
              <a:rPr lang="en-US" dirty="0"/>
              <a:t>Automatically Learn Guidance from Human Layouts</a:t>
            </a:r>
          </a:p>
        </p:txBody>
      </p:sp>
      <p:sp>
        <p:nvSpPr>
          <p:cNvPr id="3" name="Text Placeholder 2">
            <a:extLst>
              <a:ext uri="{FF2B5EF4-FFF2-40B4-BE49-F238E27FC236}">
                <a16:creationId xmlns:a16="http://schemas.microsoft.com/office/drawing/2014/main" id="{C0ED4629-1DCF-47CB-A375-ABB73786E545}"/>
              </a:ext>
            </a:extLst>
          </p:cNvPr>
          <p:cNvSpPr>
            <a:spLocks noGrp="1"/>
          </p:cNvSpPr>
          <p:nvPr>
            <p:ph type="body" idx="1"/>
          </p:nvPr>
        </p:nvSpPr>
        <p:spPr>
          <a:xfrm>
            <a:off x="12447360" y="2286000"/>
            <a:ext cx="10247539" cy="10160000"/>
          </a:xfrm>
        </p:spPr>
        <p:txBody>
          <a:bodyPr/>
          <a:lstStyle/>
          <a:p>
            <a:r>
              <a:rPr lang="en-US" altLang="zh-CN" dirty="0"/>
              <a:t>Learn routing guidance</a:t>
            </a:r>
          </a:p>
          <a:p>
            <a:pPr lvl="1"/>
            <a:r>
              <a:rPr lang="en-US" altLang="zh-CN" sz="4400" dirty="0"/>
              <a:t>Where the human would likely to route the nets</a:t>
            </a:r>
          </a:p>
          <a:p>
            <a:r>
              <a:rPr lang="en-US" dirty="0"/>
              <a:t>Extract training data from labeled layouts</a:t>
            </a:r>
          </a:p>
          <a:p>
            <a:r>
              <a:rPr lang="en-US" dirty="0"/>
              <a:t>Apply learned model to automatic routing as guidance</a:t>
            </a:r>
          </a:p>
        </p:txBody>
      </p:sp>
      <p:pic>
        <p:nvPicPr>
          <p:cNvPr id="7" name="Picture 6" descr="A close up of a logo&#10;&#10;Description automatically generated">
            <a:extLst>
              <a:ext uri="{FF2B5EF4-FFF2-40B4-BE49-F238E27FC236}">
                <a16:creationId xmlns:a16="http://schemas.microsoft.com/office/drawing/2014/main" id="{E47C3C13-462D-4D7A-BCA9-78E26A6626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8645" y="3315516"/>
            <a:ext cx="7955332" cy="8230490"/>
          </a:xfrm>
          <a:prstGeom prst="rect">
            <a:avLst/>
          </a:prstGeom>
        </p:spPr>
      </p:pic>
      <p:sp>
        <p:nvSpPr>
          <p:cNvPr id="5" name="Slide Number">
            <a:extLst>
              <a:ext uri="{FF2B5EF4-FFF2-40B4-BE49-F238E27FC236}">
                <a16:creationId xmlns:a16="http://schemas.microsoft.com/office/drawing/2014/main" id="{D2527471-6548-4161-975D-A8C2BDA65508}"/>
              </a:ext>
            </a:extLst>
          </p:cNvPr>
          <p:cNvSpPr txBox="1">
            <a:spLocks noGrp="1"/>
          </p:cNvSpPr>
          <p:nvPr>
            <p:ph type="sldNum" sz="quarter" idx="2"/>
          </p:nvPr>
        </p:nvSpPr>
        <p:spPr>
          <a:xfrm>
            <a:off x="12043765" y="13081000"/>
            <a:ext cx="283770" cy="46105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dirty="0"/>
          </a:p>
        </p:txBody>
      </p:sp>
    </p:spTree>
    <p:extLst>
      <p:ext uri="{BB962C8B-B14F-4D97-AF65-F5344CB8AC3E}">
        <p14:creationId xmlns:p14="http://schemas.microsoft.com/office/powerpoint/2010/main" val="257203297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FFFFFF"/>
      </a:dk2>
      <a:lt2>
        <a:srgbClr val="000000"/>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121919" tIns="121919" rIns="121919" bIns="121919" numCol="1" spcCol="38100" rtlCol="0" anchor="ctr">
        <a:spAutoFit/>
      </a:bodyPr>
      <a:lstStyle>
        <a:defPPr marL="0" marR="0" indent="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FFFFFF"/>
      </a:dk2>
      <a:lt2>
        <a:srgbClr val="000000"/>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121919" tIns="121919" rIns="121919" bIns="121919" numCol="1" spcCol="38100" rtlCol="0" anchor="ctr">
        <a:spAutoFit/>
      </a:bodyPr>
      <a:lstStyle>
        <a:defPPr marL="0" marR="0" indent="0" algn="l" defTabSz="2438400" rtl="0" fontAlgn="auto" latinLnBrk="0" hangingPunct="0">
          <a:lnSpc>
            <a:spcPct val="100000"/>
          </a:lnSpc>
          <a:spcBef>
            <a:spcPts val="0"/>
          </a:spcBef>
          <a:spcAft>
            <a:spcPts val="0"/>
          </a:spcAft>
          <a:buClrTx/>
          <a:buSzTx/>
          <a:buFontTx/>
          <a:buNone/>
          <a:tabLst/>
          <a:defRPr kumimoji="0" sz="6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19809</TotalTime>
  <Words>2636</Words>
  <Application>Microsoft Office PowerPoint</Application>
  <PresentationFormat>Custom</PresentationFormat>
  <Paragraphs>361</Paragraphs>
  <Slides>28</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Helvetica Neue</vt:lpstr>
      <vt:lpstr>Helvetica Neue Light</vt:lpstr>
      <vt:lpstr>Helvetica Neue Medium</vt:lpstr>
      <vt:lpstr>Arial</vt:lpstr>
      <vt:lpstr>Calibri</vt:lpstr>
      <vt:lpstr>White</vt:lpstr>
      <vt:lpstr>GeniusRoute: A New Analog Routing Paradigm Using Generative Neural Network Guidance</vt:lpstr>
      <vt:lpstr>Outlines</vt:lpstr>
      <vt:lpstr>High Demand of Analog/Mixed-Signal IC</vt:lpstr>
      <vt:lpstr>A Bottleneck in IC Design: Analog/Mixed-Signal</vt:lpstr>
      <vt:lpstr>Typical Automatic Analog Circuit Design Flow</vt:lpstr>
      <vt:lpstr>Analog Routing Problem</vt:lpstr>
      <vt:lpstr>Challenges in Formulating Analog Routing Problem</vt:lpstr>
      <vt:lpstr>Emerging Machine Learning Applications</vt:lpstr>
      <vt:lpstr>Automatically Learn Guidance from Human Layouts</vt:lpstr>
      <vt:lpstr>A ML-Guided Routing Problem</vt:lpstr>
      <vt:lpstr>The GeniusRoute Flow</vt:lpstr>
      <vt:lpstr>Generating Images with Generative Neural Network</vt:lpstr>
      <vt:lpstr>Data-Preprocessing: Extracting Routing from Layouts</vt:lpstr>
      <vt:lpstr>GeniusRoute: Learning Routing Patterns from Human</vt:lpstr>
      <vt:lpstr>3-Stage Semi-supervised Training Algorithm</vt:lpstr>
      <vt:lpstr>Stage 1: Unsupervised Feature Extraction using VAE</vt:lpstr>
      <vt:lpstr>Network Architecture: Unsupervised for Stage 1</vt:lpstr>
      <vt:lpstr>Stage 2: Supervised Decoder Training</vt:lpstr>
      <vt:lpstr>Stage 3: Supervised Decoder Fine-Tune</vt:lpstr>
      <vt:lpstr>Network Architecture: Supervised for Stage 2&amp;3</vt:lpstr>
      <vt:lpstr>Framework Implementation and Environment Setup</vt:lpstr>
      <vt:lpstr>Experimental Result Examples</vt:lpstr>
      <vt:lpstr>Experimental Results: Simulation Results</vt:lpstr>
      <vt:lpstr>Experimental Results: More Simulation Results</vt:lpstr>
      <vt:lpstr>Conclusion</vt:lpstr>
      <vt:lpstr>Thank you!</vt:lpstr>
      <vt:lpstr>Backup</vt:lpstr>
      <vt:lpstr>Backup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LithoGAN: End-to-End Lithography Modeling with Generative Adversarial Networks</dc:title>
  <cp:lastModifiedBy>Zhu, Keren</cp:lastModifiedBy>
  <cp:revision>380</cp:revision>
  <dcterms:modified xsi:type="dcterms:W3CDTF">2019-11-06T19:36:30Z</dcterms:modified>
</cp:coreProperties>
</file>