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</p:sldMasterIdLst>
  <p:notesMasterIdLst>
    <p:notesMasterId r:id="rId47"/>
  </p:notesMasterIdLst>
  <p:handoutMasterIdLst>
    <p:handoutMasterId r:id="rId48"/>
  </p:handoutMasterIdLst>
  <p:sldIdLst>
    <p:sldId id="256" r:id="rId3"/>
    <p:sldId id="835" r:id="rId4"/>
    <p:sldId id="382" r:id="rId5"/>
    <p:sldId id="383" r:id="rId6"/>
    <p:sldId id="366" r:id="rId7"/>
    <p:sldId id="387" r:id="rId8"/>
    <p:sldId id="376" r:id="rId9"/>
    <p:sldId id="394" r:id="rId10"/>
    <p:sldId id="820" r:id="rId11"/>
    <p:sldId id="396" r:id="rId12"/>
    <p:sldId id="834" r:id="rId13"/>
    <p:sldId id="836" r:id="rId14"/>
    <p:sldId id="335" r:id="rId15"/>
    <p:sldId id="800" r:id="rId16"/>
    <p:sldId id="804" r:id="rId17"/>
    <p:sldId id="805" r:id="rId18"/>
    <p:sldId id="811" r:id="rId19"/>
    <p:sldId id="833" r:id="rId20"/>
    <p:sldId id="812" r:id="rId21"/>
    <p:sldId id="816" r:id="rId22"/>
    <p:sldId id="818" r:id="rId23"/>
    <p:sldId id="837" r:id="rId24"/>
    <p:sldId id="821" r:id="rId25"/>
    <p:sldId id="823" r:id="rId26"/>
    <p:sldId id="817" r:id="rId27"/>
    <p:sldId id="824" r:id="rId28"/>
    <p:sldId id="825" r:id="rId29"/>
    <p:sldId id="828" r:id="rId30"/>
    <p:sldId id="829" r:id="rId31"/>
    <p:sldId id="838" r:id="rId32"/>
    <p:sldId id="840" r:id="rId33"/>
    <p:sldId id="841" r:id="rId34"/>
    <p:sldId id="842" r:id="rId35"/>
    <p:sldId id="843" r:id="rId36"/>
    <p:sldId id="844" r:id="rId37"/>
    <p:sldId id="845" r:id="rId38"/>
    <p:sldId id="846" r:id="rId39"/>
    <p:sldId id="849" r:id="rId40"/>
    <p:sldId id="852" r:id="rId41"/>
    <p:sldId id="853" r:id="rId42"/>
    <p:sldId id="854" r:id="rId43"/>
    <p:sldId id="855" r:id="rId44"/>
    <p:sldId id="830" r:id="rId45"/>
    <p:sldId id="832" r:id="rId46"/>
  </p:sldIdLst>
  <p:sldSz cx="1343977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WenQuanYi Zen He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B8FF"/>
    <a:srgbClr val="FF9932"/>
    <a:srgbClr val="FFFEBA"/>
    <a:srgbClr val="EB7235"/>
    <a:srgbClr val="D45B00"/>
    <a:srgbClr val="333298"/>
    <a:srgbClr val="AAAAAA"/>
    <a:srgbClr val="DDDDDD"/>
    <a:srgbClr val="FCF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6"/>
    <p:restoredTop sz="84570" autoAdjust="0"/>
  </p:normalViewPr>
  <p:slideViewPr>
    <p:cSldViewPr snapToGrid="0">
      <p:cViewPr varScale="1">
        <p:scale>
          <a:sx n="64" d="100"/>
          <a:sy n="64" d="100"/>
        </p:scale>
        <p:origin x="1786" y="24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763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9D8E4-6F45-7642-803A-4949B7E4F4B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7CF0-F621-8545-9210-5B86782F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6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0837" cy="37703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fld id="{DA6D85B7-2671-FE42-ADD1-065FB779BF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7AAAB5-AB01-5945-8D96-18986B74FE81}" type="slidenum">
              <a:rPr lang="en-US"/>
              <a:pPr/>
              <a:t>1</a:t>
            </a:fld>
            <a:endParaRPr lang="en-US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384588" y="-11796713"/>
            <a:ext cx="20972463" cy="1179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800" dirty="0">
              <a:latin typeface="Arial" charset="0"/>
              <a:cs typeface="WenQuanYi Zen Hei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pPr hangingPunct="1">
              <a:lnSpc>
                <a:spcPct val="100000"/>
              </a:lnSpc>
            </a:pPr>
            <a:fld id="{5C07F444-AA0F-5D48-85B2-07F34F01CE8D}" type="slidenum">
              <a:rPr lang="en-US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</a:pPr>
              <a:t>1</a:t>
            </a:fld>
            <a:endParaRPr lang="en-US">
              <a:latin typeface="+mn-lt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96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44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63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083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15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8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083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71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083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01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66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05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9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083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0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083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59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083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85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7AAAB5-AB01-5945-8D96-18986B74FE81}" type="slidenum">
              <a:rPr lang="en-US"/>
              <a:pPr/>
              <a:t>44</a:t>
            </a:fld>
            <a:endParaRPr lang="en-US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384588" y="-11796713"/>
            <a:ext cx="20972463" cy="1179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800" dirty="0">
              <a:latin typeface="Arial" charset="0"/>
              <a:cs typeface="WenQuanYi Zen Hei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pPr hangingPunct="1">
              <a:lnSpc>
                <a:spcPct val="100000"/>
              </a:lnSpc>
            </a:pPr>
            <a:fld id="{5C07F444-AA0F-5D48-85B2-07F34F01CE8D}" type="slidenum">
              <a:rPr lang="en-US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</a:pPr>
              <a:t>44</a:t>
            </a:fld>
            <a:endParaRPr lang="en-US">
              <a:latin typeface="+mn-lt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5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083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8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083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4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8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A6D85B7-2671-FE42-ADD1-065FB779BF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6803" y="2219329"/>
            <a:ext cx="10260451" cy="162083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00" b="1" spc="0">
                <a:solidFill>
                  <a:srgbClr val="33329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189" y="4283075"/>
            <a:ext cx="8395679" cy="1474788"/>
          </a:xfrm>
        </p:spPr>
        <p:txBody>
          <a:bodyPr/>
          <a:lstStyle>
            <a:lvl1pPr marL="0" indent="0" algn="ctr">
              <a:buNone/>
              <a:defRPr/>
            </a:lvl1pPr>
            <a:lvl2pPr marL="457093" indent="0" algn="ctr">
              <a:buNone/>
              <a:defRPr/>
            </a:lvl2pPr>
            <a:lvl3pPr marL="914187" indent="0" algn="ctr">
              <a:buNone/>
              <a:defRPr/>
            </a:lvl3pPr>
            <a:lvl4pPr marL="1371280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60" indent="0" algn="ctr">
              <a:buNone/>
              <a:defRPr/>
            </a:lvl7pPr>
            <a:lvl8pPr marL="3199653" indent="0" algn="ctr">
              <a:buNone/>
              <a:defRPr/>
            </a:lvl8pPr>
            <a:lvl9pPr marL="365674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67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066" y="1905000"/>
            <a:ext cx="9649123" cy="1468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46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117" y="1604963"/>
            <a:ext cx="2690072" cy="39751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52" y="1604963"/>
            <a:ext cx="7873380" cy="3975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89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066" y="1905000"/>
            <a:ext cx="9649123" cy="1468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8"/>
          <p:cNvSpPr txBox="1">
            <a:spLocks noChangeArrowheads="1"/>
          </p:cNvSpPr>
          <p:nvPr userDrawn="1"/>
        </p:nvSpPr>
        <p:spPr bwMode="auto">
          <a:xfrm flipH="1">
            <a:off x="11742345" y="7019924"/>
            <a:ext cx="1155606" cy="33337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9986" tIns="44993" rIns="89986" bIns="44993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fld id="{84FC58B4-9035-5641-8717-BFBB1C6C1511}" type="slidenum">
              <a:rPr lang="en-US" baseline="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baseline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42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7455" y="2347916"/>
            <a:ext cx="11424867" cy="1620837"/>
          </a:xfrm>
        </p:spPr>
        <p:txBody>
          <a:bodyPr/>
          <a:lstStyle>
            <a:lvl1pPr>
              <a:defRPr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sz="3200" dirty="0">
                <a:solidFill>
                  <a:srgbClr val="333399"/>
                </a:solidFill>
                <a:latin typeface="Arial Black" charset="0"/>
              </a:rPr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027" y="4283075"/>
            <a:ext cx="9407842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093" indent="0" algn="ctr">
              <a:buNone/>
              <a:defRPr/>
            </a:lvl2pPr>
            <a:lvl3pPr marL="914187" indent="0" algn="ctr">
              <a:buNone/>
              <a:defRPr/>
            </a:lvl3pPr>
            <a:lvl4pPr marL="1371280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60" indent="0" algn="ctr">
              <a:buNone/>
              <a:defRPr/>
            </a:lvl7pPr>
            <a:lvl8pPr marL="3199653" indent="0" algn="ctr">
              <a:buNone/>
              <a:defRPr/>
            </a:lvl8pPr>
            <a:lvl9pPr marL="365674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A7F9C1-B798-794E-B6F1-B919CB84A7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1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99" b="1" i="0">
                <a:solidFill>
                  <a:srgbClr val="333298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44" y="1228726"/>
            <a:ext cx="11833149" cy="5684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AB4279-0E4D-FE49-BB86-122ABE591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88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484" y="4857753"/>
            <a:ext cx="11422751" cy="15017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484" y="3203577"/>
            <a:ext cx="11422751" cy="1654175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80" indent="0">
              <a:buNone/>
              <a:defRPr sz="1399"/>
            </a:lvl4pPr>
            <a:lvl5pPr marL="1828373" indent="0">
              <a:buNone/>
              <a:defRPr sz="1399"/>
            </a:lvl5pPr>
            <a:lvl6pPr marL="2285466" indent="0">
              <a:buNone/>
              <a:defRPr sz="1399"/>
            </a:lvl6pPr>
            <a:lvl7pPr marL="2742560" indent="0">
              <a:buNone/>
              <a:defRPr sz="1399"/>
            </a:lvl7pPr>
            <a:lvl8pPr marL="3199653" indent="0">
              <a:buNone/>
              <a:defRPr sz="1399"/>
            </a:lvl8pPr>
            <a:lvl9pPr marL="3656746" indent="0">
              <a:buNone/>
              <a:defRPr sz="1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3C4EBA-C0F4-EF41-AB4F-987107DF7B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77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sz="3200" dirty="0">
                <a:solidFill>
                  <a:srgbClr val="333399"/>
                </a:solidFill>
                <a:latin typeface="Arial Black" charset="0"/>
              </a:rPr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388" y="1031875"/>
            <a:ext cx="6053190" cy="5881688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4762" y="1031875"/>
            <a:ext cx="6053190" cy="5881688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9FCE9C-408C-2C49-A5E5-A13450ABB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1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048" y="303216"/>
            <a:ext cx="12095799" cy="72548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z="3200" dirty="0">
                <a:solidFill>
                  <a:srgbClr val="333399"/>
                </a:solidFill>
                <a:latin typeface="Arial Black" charset="0"/>
              </a:rPr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048" y="1692275"/>
            <a:ext cx="593678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3" indent="0">
              <a:buNone/>
              <a:defRPr sz="1999" b="1"/>
            </a:lvl2pPr>
            <a:lvl3pPr marL="914187" indent="0">
              <a:buNone/>
              <a:defRPr sz="1800" b="1"/>
            </a:lvl3pPr>
            <a:lvl4pPr marL="1371280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3" indent="0">
              <a:buNone/>
              <a:defRPr sz="1600" b="1"/>
            </a:lvl8pPr>
            <a:lvl9pPr marL="36567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048" y="2397125"/>
            <a:ext cx="5936783" cy="4356100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7831" y="1692275"/>
            <a:ext cx="5941016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3" indent="0">
              <a:buNone/>
              <a:defRPr sz="1999" b="1"/>
            </a:lvl2pPr>
            <a:lvl3pPr marL="914187" indent="0">
              <a:buNone/>
              <a:defRPr sz="1800" b="1"/>
            </a:lvl3pPr>
            <a:lvl4pPr marL="1371280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3" indent="0">
              <a:buNone/>
              <a:defRPr sz="1600" b="1"/>
            </a:lvl8pPr>
            <a:lvl9pPr marL="36567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7831" y="2397125"/>
            <a:ext cx="5941016" cy="4356100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5BC728-46C1-3F4E-9BE5-F44A72DB89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8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333399"/>
                </a:solidFill>
                <a:latin typeface="Arial Black" charset="0"/>
              </a:rPr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B65E69-76BC-1F4F-B582-4D46E162D3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8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F34572-F324-9C4C-BFBC-443117E00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066" y="1905000"/>
            <a:ext cx="9649123" cy="1468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1127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48" y="301628"/>
            <a:ext cx="4421369" cy="1279525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71" y="301625"/>
            <a:ext cx="7513575" cy="64516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048" y="1581153"/>
            <a:ext cx="4421369" cy="5172075"/>
          </a:xfrm>
        </p:spPr>
        <p:txBody>
          <a:bodyPr/>
          <a:lstStyle>
            <a:lvl1pPr marL="0" indent="0">
              <a:buNone/>
              <a:defRPr sz="1399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80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60" indent="0">
              <a:buNone/>
              <a:defRPr sz="900"/>
            </a:lvl7pPr>
            <a:lvl8pPr marL="3199653" indent="0">
              <a:buNone/>
              <a:defRPr sz="900"/>
            </a:lvl8pPr>
            <a:lvl9pPr marL="36567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018F01-FE76-F34D-AE03-3FDD2E7A54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4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046" y="5291141"/>
            <a:ext cx="8063865" cy="625475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5046" y="674691"/>
            <a:ext cx="8063865" cy="4537075"/>
          </a:xfrm>
        </p:spPr>
        <p:txBody>
          <a:bodyPr/>
          <a:lstStyle>
            <a:lvl1pPr marL="0" indent="0">
              <a:buNone/>
              <a:defRPr sz="3199"/>
            </a:lvl1pPr>
            <a:lvl2pPr marL="457093" indent="0">
              <a:buNone/>
              <a:defRPr sz="2799"/>
            </a:lvl2pPr>
            <a:lvl3pPr marL="914187" indent="0">
              <a:buNone/>
              <a:defRPr sz="2400"/>
            </a:lvl3pPr>
            <a:lvl4pPr marL="1371280" indent="0">
              <a:buNone/>
              <a:defRPr sz="1999"/>
            </a:lvl4pPr>
            <a:lvl5pPr marL="1828373" indent="0">
              <a:buNone/>
              <a:defRPr sz="1999"/>
            </a:lvl5pPr>
            <a:lvl6pPr marL="2285466" indent="0">
              <a:buNone/>
              <a:defRPr sz="1999"/>
            </a:lvl6pPr>
            <a:lvl7pPr marL="2742560" indent="0">
              <a:buNone/>
              <a:defRPr sz="1999"/>
            </a:lvl7pPr>
            <a:lvl8pPr marL="3199653" indent="0">
              <a:buNone/>
              <a:defRPr sz="1999"/>
            </a:lvl8pPr>
            <a:lvl9pPr marL="3656746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5046" y="5916613"/>
            <a:ext cx="8063865" cy="887412"/>
          </a:xfrm>
        </p:spPr>
        <p:txBody>
          <a:bodyPr/>
          <a:lstStyle>
            <a:lvl1pPr marL="0" indent="0">
              <a:buNone/>
              <a:defRPr sz="1399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80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60" indent="0">
              <a:buNone/>
              <a:defRPr sz="900"/>
            </a:lvl7pPr>
            <a:lvl8pPr marL="3199653" indent="0">
              <a:buNone/>
              <a:defRPr sz="900"/>
            </a:lvl8pPr>
            <a:lvl9pPr marL="36567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CF2518-4BCA-484D-B465-4BDABF09A9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20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333399"/>
                </a:solidFill>
                <a:latin typeface="Arial Black" charset="0"/>
              </a:rPr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F9F2E3-82E7-A64B-A133-2A399EFB3D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19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0561" y="112713"/>
            <a:ext cx="3077392" cy="6800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390" y="112713"/>
            <a:ext cx="9028989" cy="6800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39107C-54EC-C244-A062-044234A5E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6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484" y="4857753"/>
            <a:ext cx="11422751" cy="1501775"/>
          </a:xfrm>
          <a:prstGeom prst="rect">
            <a:avLst/>
          </a:prstGeo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484" y="3203577"/>
            <a:ext cx="11422751" cy="1654175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80" indent="0">
              <a:buNone/>
              <a:defRPr sz="1399"/>
            </a:lvl4pPr>
            <a:lvl5pPr marL="1828373" indent="0">
              <a:buNone/>
              <a:defRPr sz="1399"/>
            </a:lvl5pPr>
            <a:lvl6pPr marL="2285466" indent="0">
              <a:buNone/>
              <a:defRPr sz="1399"/>
            </a:lvl6pPr>
            <a:lvl7pPr marL="2742560" indent="0">
              <a:buNone/>
              <a:defRPr sz="1399"/>
            </a:lvl7pPr>
            <a:lvl8pPr marL="3199653" indent="0">
              <a:buNone/>
              <a:defRPr sz="1399"/>
            </a:lvl8pPr>
            <a:lvl9pPr marL="3656746" indent="0">
              <a:buNone/>
              <a:defRPr sz="1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64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066" y="1905000"/>
            <a:ext cx="9649123" cy="1468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54" y="1604963"/>
            <a:ext cx="5261619" cy="3975100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357" y="1604963"/>
            <a:ext cx="5261619" cy="3975100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64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48" y="303216"/>
            <a:ext cx="12095799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048" y="1692275"/>
            <a:ext cx="593678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3" indent="0">
              <a:buNone/>
              <a:defRPr sz="1999" b="1"/>
            </a:lvl2pPr>
            <a:lvl3pPr marL="914187" indent="0">
              <a:buNone/>
              <a:defRPr sz="1800" b="1"/>
            </a:lvl3pPr>
            <a:lvl4pPr marL="1371280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3" indent="0">
              <a:buNone/>
              <a:defRPr sz="1600" b="1"/>
            </a:lvl8pPr>
            <a:lvl9pPr marL="36567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048" y="2397125"/>
            <a:ext cx="5936783" cy="4356100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7831" y="1692275"/>
            <a:ext cx="5941016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3" indent="0">
              <a:buNone/>
              <a:defRPr sz="1999" b="1"/>
            </a:lvl2pPr>
            <a:lvl3pPr marL="914187" indent="0">
              <a:buNone/>
              <a:defRPr sz="1800" b="1"/>
            </a:lvl3pPr>
            <a:lvl4pPr marL="1371280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3" indent="0">
              <a:buNone/>
              <a:defRPr sz="1600" b="1"/>
            </a:lvl8pPr>
            <a:lvl9pPr marL="36567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7831" y="2397125"/>
            <a:ext cx="5941016" cy="4356100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94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066" y="1905000"/>
            <a:ext cx="9649123" cy="1468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86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494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48" y="301628"/>
            <a:ext cx="4421369" cy="1279525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71" y="301625"/>
            <a:ext cx="7513575" cy="64516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048" y="1581153"/>
            <a:ext cx="4421369" cy="5172075"/>
          </a:xfrm>
        </p:spPr>
        <p:txBody>
          <a:bodyPr/>
          <a:lstStyle>
            <a:lvl1pPr marL="0" indent="0">
              <a:buNone/>
              <a:defRPr sz="1399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80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60" indent="0">
              <a:buNone/>
              <a:defRPr sz="900"/>
            </a:lvl7pPr>
            <a:lvl8pPr marL="3199653" indent="0">
              <a:buNone/>
              <a:defRPr sz="900"/>
            </a:lvl8pPr>
            <a:lvl9pPr marL="36567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03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046" y="5291141"/>
            <a:ext cx="8063865" cy="625475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5046" y="674691"/>
            <a:ext cx="8063865" cy="4537075"/>
          </a:xfrm>
        </p:spPr>
        <p:txBody>
          <a:bodyPr/>
          <a:lstStyle>
            <a:lvl1pPr marL="0" indent="0">
              <a:buNone/>
              <a:defRPr sz="3199"/>
            </a:lvl1pPr>
            <a:lvl2pPr marL="457093" indent="0">
              <a:buNone/>
              <a:defRPr sz="2799"/>
            </a:lvl2pPr>
            <a:lvl3pPr marL="914187" indent="0">
              <a:buNone/>
              <a:defRPr sz="2400"/>
            </a:lvl3pPr>
            <a:lvl4pPr marL="1371280" indent="0">
              <a:buNone/>
              <a:defRPr sz="1999"/>
            </a:lvl4pPr>
            <a:lvl5pPr marL="1828373" indent="0">
              <a:buNone/>
              <a:defRPr sz="1999"/>
            </a:lvl5pPr>
            <a:lvl6pPr marL="2285466" indent="0">
              <a:buNone/>
              <a:defRPr sz="1999"/>
            </a:lvl6pPr>
            <a:lvl7pPr marL="2742560" indent="0">
              <a:buNone/>
              <a:defRPr sz="1999"/>
            </a:lvl7pPr>
            <a:lvl8pPr marL="3199653" indent="0">
              <a:buNone/>
              <a:defRPr sz="1999"/>
            </a:lvl8pPr>
            <a:lvl9pPr marL="3656746" indent="0">
              <a:buNone/>
              <a:defRPr sz="1999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5046" y="5916613"/>
            <a:ext cx="8063865" cy="887412"/>
          </a:xfrm>
        </p:spPr>
        <p:txBody>
          <a:bodyPr/>
          <a:lstStyle>
            <a:lvl1pPr marL="0" indent="0">
              <a:buNone/>
              <a:defRPr sz="1399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80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60" indent="0">
              <a:buNone/>
              <a:defRPr sz="900"/>
            </a:lvl7pPr>
            <a:lvl8pPr marL="3199653" indent="0">
              <a:buNone/>
              <a:defRPr sz="900"/>
            </a:lvl8pPr>
            <a:lvl9pPr marL="36567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61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AutoShape 1"/>
          <p:cNvGraphicFramePr>
            <a:graphicFrameLocks noChangeAspect="1"/>
          </p:cNvGraphicFramePr>
          <p:nvPr/>
        </p:nvGraphicFramePr>
        <p:xfrm>
          <a:off x="2" y="3"/>
          <a:ext cx="48680" cy="3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9" r:id="rId15" imgW="0" imgH="0" progId="">
                  <p:embed/>
                </p:oleObj>
              </mc:Choice>
              <mc:Fallback>
                <p:oleObj r:id="rId15" imgW="0" imgH="0" progId="">
                  <p:embed/>
                  <p:pic>
                    <p:nvPicPr>
                      <p:cNvPr id="0" name="AutoShap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3"/>
                        <a:ext cx="48680" cy="365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Line 2" hidden="1"/>
          <p:cNvSpPr>
            <a:spLocks noChangeShapeType="1"/>
          </p:cNvSpPr>
          <p:nvPr/>
        </p:nvSpPr>
        <p:spPr bwMode="auto">
          <a:xfrm>
            <a:off x="0" y="850900"/>
            <a:ext cx="12191039" cy="1588"/>
          </a:xfrm>
          <a:prstGeom prst="line">
            <a:avLst/>
          </a:prstGeom>
          <a:noFill/>
          <a:ln w="12600">
            <a:solidFill>
              <a:srgbClr val="D55C0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1" name="AutoShape 3"/>
          <p:cNvGraphicFramePr>
            <a:graphicFrameLocks noChangeAspect="1"/>
          </p:cNvGraphicFramePr>
          <p:nvPr/>
        </p:nvGraphicFramePr>
        <p:xfrm>
          <a:off x="2" y="3"/>
          <a:ext cx="48680" cy="3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0" name="AutoShap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3"/>
                        <a:ext cx="48680" cy="365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223416" y="1321233"/>
            <a:ext cx="12191039" cy="1588"/>
          </a:xfrm>
          <a:prstGeom prst="line">
            <a:avLst/>
          </a:prstGeom>
          <a:noFill/>
          <a:ln w="28575">
            <a:solidFill>
              <a:srgbClr val="FF993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3" name="AutoShape 5"/>
          <p:cNvGraphicFramePr>
            <a:graphicFrameLocks noChangeAspect="1"/>
          </p:cNvGraphicFramePr>
          <p:nvPr/>
        </p:nvGraphicFramePr>
        <p:xfrm>
          <a:off x="0" y="0"/>
          <a:ext cx="1320696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0" name="AutoShap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20696" cy="4953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8343" y="500496"/>
            <a:ext cx="2181386" cy="73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0" y="304800"/>
            <a:ext cx="211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6" y="762000"/>
            <a:ext cx="4233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69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7045" y="1604963"/>
            <a:ext cx="8918929" cy="3975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246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0" y="304800"/>
            <a:ext cx="211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6" y="762000"/>
            <a:ext cx="4233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611085" cy="545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Rectangle 8"/>
          <p:cNvSpPr txBox="1">
            <a:spLocks noChangeArrowheads="1"/>
          </p:cNvSpPr>
          <p:nvPr userDrawn="1"/>
        </p:nvSpPr>
        <p:spPr bwMode="auto">
          <a:xfrm flipH="1">
            <a:off x="11742345" y="7019924"/>
            <a:ext cx="1155606" cy="33337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9986" tIns="44993" rIns="89986" bIns="44993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kern="12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WenQuanYi Zen Hei" charset="0"/>
              </a:defRPr>
            </a:lvl9pPr>
          </a:lstStyle>
          <a:p>
            <a:fld id="{84FC58B4-9035-5641-8717-BFBB1C6C1511}" type="slidenum">
              <a:rPr lang="en-US" baseline="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baseline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hf hdr="0" ftr="0" dt="0"/>
  <p:txStyles>
    <p:titleStyle>
      <a:lvl1pPr algn="l" defTabSz="45709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777" indent="-285683" algn="l" defTabSz="45709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marL="1142734" indent="-228547" algn="l" defTabSz="45709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marL="1599827" indent="-228547" algn="l" defTabSz="45709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marL="2056920" indent="-228547" algn="l" defTabSz="45709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514014" indent="-228547" algn="l" defTabSz="45709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107" indent="-228547" algn="l" defTabSz="45709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200" indent="-228547" algn="l" defTabSz="45709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293" indent="-228547" algn="l" defTabSz="45709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20" indent="-342820" algn="l" defTabSz="45709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799">
          <a:solidFill>
            <a:srgbClr val="000000"/>
          </a:solidFill>
          <a:latin typeface="+mn-lt"/>
          <a:ea typeface="+mn-ea"/>
          <a:cs typeface="+mn-cs"/>
        </a:defRPr>
      </a:lvl1pPr>
      <a:lvl2pPr marL="742777" indent="-285683" algn="l" defTabSz="45709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1999">
          <a:solidFill>
            <a:srgbClr val="000000"/>
          </a:solidFill>
          <a:latin typeface="+mn-lt"/>
          <a:ea typeface="+mn-ea"/>
          <a:cs typeface="Arial" charset="0"/>
        </a:defRPr>
      </a:lvl2pPr>
      <a:lvl3pPr marL="1142734" indent="-228547" algn="l" defTabSz="45709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Arial" charset="0"/>
        </a:defRPr>
      </a:lvl3pPr>
      <a:lvl4pPr marL="1599827" indent="-228547" algn="l" defTabSz="45709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Arial" charset="0"/>
        </a:defRPr>
      </a:lvl4pPr>
      <a:lvl5pPr marL="2056920" indent="-228547" algn="l" defTabSz="45709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1999">
          <a:solidFill>
            <a:srgbClr val="000000"/>
          </a:solidFill>
          <a:latin typeface="+mn-lt"/>
          <a:ea typeface="+mn-ea"/>
          <a:cs typeface="Arial" charset="0"/>
        </a:defRPr>
      </a:lvl5pPr>
      <a:lvl6pPr marL="2514014" indent="-228547" algn="l" defTabSz="45709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1999">
          <a:solidFill>
            <a:srgbClr val="000000"/>
          </a:solidFill>
          <a:latin typeface="+mn-lt"/>
          <a:ea typeface="+mn-ea"/>
          <a:cs typeface="Arial" charset="0"/>
        </a:defRPr>
      </a:lvl6pPr>
      <a:lvl7pPr marL="2971107" indent="-228547" algn="l" defTabSz="45709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1999">
          <a:solidFill>
            <a:srgbClr val="000000"/>
          </a:solidFill>
          <a:latin typeface="+mn-lt"/>
          <a:ea typeface="+mn-ea"/>
          <a:cs typeface="Arial" charset="0"/>
        </a:defRPr>
      </a:lvl7pPr>
      <a:lvl8pPr marL="3428200" indent="-228547" algn="l" defTabSz="45709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1999">
          <a:solidFill>
            <a:srgbClr val="000000"/>
          </a:solidFill>
          <a:latin typeface="+mn-lt"/>
          <a:ea typeface="+mn-ea"/>
          <a:cs typeface="Arial" charset="0"/>
        </a:defRPr>
      </a:lvl8pPr>
      <a:lvl9pPr marL="3885293" indent="-228547" algn="l" defTabSz="45709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1999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en-US"/>
      </a:defPPr>
      <a:lvl1pPr marL="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3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6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928913" y="1073034"/>
            <a:ext cx="12510863" cy="0"/>
          </a:xfrm>
          <a:prstGeom prst="line">
            <a:avLst/>
          </a:prstGeom>
          <a:noFill/>
          <a:ln w="28575">
            <a:solidFill>
              <a:srgbClr val="D45B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78944" y="155863"/>
            <a:ext cx="11833149" cy="7838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dirty="0">
                <a:solidFill>
                  <a:srgbClr val="333399"/>
                </a:solidFill>
                <a:latin typeface="Arial Black" charset="0"/>
              </a:rPr>
              <a:t>Click to edit title</a:t>
            </a:r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0443" y="1284377"/>
            <a:ext cx="11841649" cy="547678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0"/>
            <a:r>
              <a:rPr lang="en-GB" dirty="0"/>
              <a:t>Seventh Outline </a:t>
            </a:r>
            <a:r>
              <a:rPr lang="en-GB" dirty="0" err="1"/>
              <a:t>LevelClick</a:t>
            </a:r>
            <a:r>
              <a:rPr lang="en-GB" dirty="0"/>
              <a:t>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2"/>
            <a:r>
              <a:rPr lang="en-GB" dirty="0"/>
              <a:t>Fourth level</a:t>
            </a:r>
          </a:p>
          <a:p>
            <a:pPr lvl="3"/>
            <a:r>
              <a:rPr lang="en-GB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 flipH="1">
            <a:off x="588388" y="7024687"/>
            <a:ext cx="1409590" cy="323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731" algn="l"/>
                <a:tab pos="1447462" algn="l"/>
                <a:tab pos="2171193" algn="l"/>
                <a:tab pos="2894924" algn="l"/>
                <a:tab pos="3618655" algn="l"/>
                <a:tab pos="4342387" algn="l"/>
                <a:tab pos="5066117" algn="l"/>
                <a:tab pos="5789849" algn="l"/>
                <a:tab pos="6513580" algn="l"/>
                <a:tab pos="7237311" algn="l"/>
                <a:tab pos="7961042" algn="l"/>
                <a:tab pos="8684773" algn="l"/>
                <a:tab pos="9408504" algn="l"/>
                <a:tab pos="10132236" algn="l"/>
                <a:tab pos="10855966" algn="l"/>
                <a:tab pos="11579698" algn="l"/>
              </a:tabLst>
              <a:defRPr baseline="0">
                <a:solidFill>
                  <a:schemeClr val="bg1">
                    <a:lumMod val="50000"/>
                  </a:schemeClr>
                </a:solidFill>
                <a:cs typeface="DejaVu Sans" charset="0"/>
              </a:defRPr>
            </a:lvl1pPr>
          </a:lstStyle>
          <a:p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-15729827" y="-11798300"/>
            <a:ext cx="15731945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 flipH="1">
            <a:off x="11742345" y="7019924"/>
            <a:ext cx="1155606" cy="33337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731" algn="l"/>
                <a:tab pos="1447462" algn="l"/>
                <a:tab pos="2171193" algn="l"/>
                <a:tab pos="2894924" algn="l"/>
                <a:tab pos="3618655" algn="l"/>
                <a:tab pos="4342387" algn="l"/>
                <a:tab pos="5066117" algn="l"/>
                <a:tab pos="5789849" algn="l"/>
                <a:tab pos="6513580" algn="l"/>
                <a:tab pos="7237311" algn="l"/>
                <a:tab pos="7961042" algn="l"/>
                <a:tab pos="8684773" algn="l"/>
                <a:tab pos="9408504" algn="l"/>
                <a:tab pos="10132236" algn="l"/>
                <a:tab pos="10855966" algn="l"/>
                <a:tab pos="11579698" algn="l"/>
              </a:tabLst>
              <a:defRPr baseline="0">
                <a:solidFill>
                  <a:schemeClr val="bg1">
                    <a:lumMod val="50000"/>
                  </a:schemeClr>
                </a:solidFill>
                <a:cs typeface="DejaVu Sans" charset="0"/>
              </a:defRPr>
            </a:lvl1pPr>
          </a:lstStyle>
          <a:p>
            <a:fld id="{84FC58B4-9035-5641-8717-BFBB1C6C15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371" y="1000119"/>
            <a:ext cx="25784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Line 2"/>
          <p:cNvSpPr>
            <a:spLocks noChangeShapeType="1"/>
          </p:cNvSpPr>
          <p:nvPr userDrawn="1"/>
        </p:nvSpPr>
        <p:spPr bwMode="auto">
          <a:xfrm>
            <a:off x="-8733" y="1073033"/>
            <a:ext cx="458676" cy="0"/>
          </a:xfrm>
          <a:prstGeom prst="line">
            <a:avLst/>
          </a:prstGeom>
          <a:noFill/>
          <a:ln w="28575">
            <a:solidFill>
              <a:srgbClr val="D45B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684870" y="92348"/>
            <a:ext cx="0" cy="871538"/>
          </a:xfrm>
          <a:prstGeom prst="line">
            <a:avLst/>
          </a:prstGeom>
          <a:solidFill>
            <a:srgbClr val="00B8FF"/>
          </a:solidFill>
          <a:ln w="31750" cap="flat" cmpd="sng" algn="ctr">
            <a:gradFill>
              <a:gsLst>
                <a:gs pos="0">
                  <a:schemeClr val="bg1"/>
                </a:gs>
                <a:gs pos="100000">
                  <a:srgbClr val="EB7235"/>
                </a:gs>
                <a:gs pos="76000">
                  <a:srgbClr val="EB7235"/>
                </a:gs>
                <a:gs pos="88000">
                  <a:srgbClr val="EB7235"/>
                </a:gs>
                <a:gs pos="58000">
                  <a:srgbClr val="EB7235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684870" y="1260635"/>
            <a:ext cx="0" cy="1983727"/>
          </a:xfrm>
          <a:prstGeom prst="line">
            <a:avLst/>
          </a:prstGeom>
          <a:solidFill>
            <a:srgbClr val="00B8FF"/>
          </a:solidFill>
          <a:ln w="31750" cap="flat" cmpd="sng" algn="ctr">
            <a:gradFill>
              <a:gsLst>
                <a:gs pos="0">
                  <a:srgbClr val="EB7235"/>
                </a:gs>
                <a:gs pos="100000">
                  <a:schemeClr val="bg1"/>
                </a:gs>
                <a:gs pos="34000">
                  <a:srgbClr val="EB7235"/>
                </a:gs>
                <a:gs pos="44000">
                  <a:srgbClr val="EB7235"/>
                </a:gs>
                <a:gs pos="16000">
                  <a:srgbClr val="EB7235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45709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 i="0">
          <a:solidFill>
            <a:srgbClr val="000000"/>
          </a:solidFill>
          <a:latin typeface="Arial Black" charset="0"/>
          <a:ea typeface="Arial Black" charset="0"/>
          <a:cs typeface="Arial Black" charset="0"/>
        </a:defRPr>
      </a:lvl1pPr>
      <a:lvl2pPr marL="742777" indent="-285683" algn="l" defTabSz="45709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199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marL="1142734" indent="-228547" algn="l" defTabSz="45709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199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marL="1599827" indent="-228547" algn="l" defTabSz="45709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199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marL="2056920" indent="-228547" algn="l" defTabSz="45709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199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514014" indent="-228547" algn="l" defTabSz="45709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199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107" indent="-228547" algn="l" defTabSz="45709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199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200" indent="-228547" algn="l" defTabSz="45709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199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293" indent="-228547" algn="l" defTabSz="45709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199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57200" indent="-457200" algn="l" defTabSz="457093" rtl="0" fontAlgn="base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Tx/>
        <a:buBlip>
          <a:blip r:embed="rId14"/>
        </a:buBlip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99994" indent="-342900" algn="l" defTabSz="457093" rtl="0" fontAlgn="base">
        <a:lnSpc>
          <a:spcPct val="93000"/>
        </a:lnSpc>
        <a:spcBef>
          <a:spcPct val="0"/>
        </a:spcBef>
        <a:spcAft>
          <a:spcPts val="1250"/>
        </a:spcAft>
        <a:buClr>
          <a:srgbClr val="EB7235"/>
        </a:buClr>
        <a:buSzPct val="100000"/>
        <a:buFont typeface="Wingdings" charset="2"/>
        <a:buChar char="ü"/>
        <a:defRPr sz="2400">
          <a:solidFill>
            <a:srgbClr val="000000"/>
          </a:solidFill>
          <a:latin typeface="+mn-lt"/>
          <a:ea typeface="+mn-ea"/>
          <a:cs typeface="Arial" charset="0"/>
        </a:defRPr>
      </a:lvl2pPr>
      <a:lvl3pPr marL="1142734" indent="-228547" algn="l" defTabSz="457093" rtl="0" fontAlgn="base">
        <a:lnSpc>
          <a:spcPct val="93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charset="0"/>
        <a:defRPr sz="1999">
          <a:solidFill>
            <a:srgbClr val="000000"/>
          </a:solidFill>
          <a:latin typeface="+mn-lt"/>
          <a:ea typeface="+mn-ea"/>
          <a:cs typeface="Arial" charset="0"/>
        </a:defRPr>
      </a:lvl3pPr>
      <a:lvl4pPr marL="1599827" indent="-228547" algn="l" defTabSz="457093" rtl="0" fontAlgn="base">
        <a:lnSpc>
          <a:spcPct val="93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Arial" charset="0"/>
        </a:defRPr>
      </a:lvl4pPr>
      <a:lvl5pPr marL="2056920" indent="-228547" algn="l" defTabSz="457093" rtl="0" fontAlgn="base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charset="0"/>
        <a:defRPr sz="2199">
          <a:solidFill>
            <a:srgbClr val="000000"/>
          </a:solidFill>
          <a:latin typeface="+mn-lt"/>
          <a:ea typeface="+mn-ea"/>
          <a:cs typeface="Arial" charset="0"/>
        </a:defRPr>
      </a:lvl5pPr>
      <a:lvl6pPr marL="2514014" indent="-228547" algn="l" defTabSz="457093" rtl="0" fontAlgn="base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charset="0"/>
        <a:defRPr sz="2199">
          <a:solidFill>
            <a:srgbClr val="000000"/>
          </a:solidFill>
          <a:latin typeface="+mn-lt"/>
          <a:ea typeface="+mn-ea"/>
          <a:cs typeface="Arial" charset="0"/>
        </a:defRPr>
      </a:lvl6pPr>
      <a:lvl7pPr marL="2971107" indent="-228547" algn="l" defTabSz="457093" rtl="0" fontAlgn="base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charset="0"/>
        <a:defRPr sz="2199">
          <a:solidFill>
            <a:srgbClr val="000000"/>
          </a:solidFill>
          <a:latin typeface="+mn-lt"/>
          <a:ea typeface="+mn-ea"/>
          <a:cs typeface="Arial" charset="0"/>
        </a:defRPr>
      </a:lvl7pPr>
      <a:lvl8pPr marL="3428200" indent="-228547" algn="l" defTabSz="457093" rtl="0" fontAlgn="base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charset="0"/>
        <a:defRPr sz="2199">
          <a:solidFill>
            <a:srgbClr val="000000"/>
          </a:solidFill>
          <a:latin typeface="+mn-lt"/>
          <a:ea typeface="+mn-ea"/>
          <a:cs typeface="Arial" charset="0"/>
        </a:defRPr>
      </a:lvl8pPr>
      <a:lvl9pPr marL="3885293" indent="-228547" algn="l" defTabSz="457093" rtl="0" fontAlgn="base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charset="0"/>
        <a:defRPr sz="2199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en-US"/>
      </a:defPPr>
      <a:lvl1pPr marL="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3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6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gical-eda/UT-AnLa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gical-eda/MAGICA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gical-eda/UT-AnLa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ithub.com/magical-eda/MAGICAL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2722846" y="3880589"/>
            <a:ext cx="8631917" cy="2856016"/>
          </a:xfrm>
          <a:ln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tabLst>
                <a:tab pos="723731" algn="l"/>
                <a:tab pos="1447462" algn="l"/>
                <a:tab pos="2171193" algn="l"/>
                <a:tab pos="2894924" algn="l"/>
                <a:tab pos="3618655" algn="l"/>
                <a:tab pos="4342387" algn="l"/>
                <a:tab pos="5066117" algn="l"/>
                <a:tab pos="5789849" algn="l"/>
              </a:tabLst>
            </a:pPr>
            <a:r>
              <a:rPr lang="en-US" sz="2800" b="1" dirty="0"/>
              <a:t>Mingjie Liu*</a:t>
            </a:r>
            <a:r>
              <a:rPr lang="en-US" sz="2800" dirty="0"/>
              <a:t>, Keren Zhu*, </a:t>
            </a:r>
            <a:r>
              <a:rPr lang="en-US" sz="2800" dirty="0" err="1"/>
              <a:t>Jiaqi</a:t>
            </a:r>
            <a:r>
              <a:rPr lang="en-US" sz="2800" dirty="0"/>
              <a:t> Gu, </a:t>
            </a:r>
            <a:r>
              <a:rPr lang="en-US" sz="2800" dirty="0" err="1"/>
              <a:t>Linxiao</a:t>
            </a:r>
            <a:r>
              <a:rPr lang="en-US" sz="2800" dirty="0"/>
              <a:t> Shen, </a:t>
            </a:r>
            <a:r>
              <a:rPr lang="en-US" sz="2800" dirty="0" err="1"/>
              <a:t>Xiyuan</a:t>
            </a:r>
            <a:r>
              <a:rPr lang="en-US" sz="2800" dirty="0"/>
              <a:t> Tang, Nan Sun, and David Z. Pan</a:t>
            </a:r>
          </a:p>
          <a:p>
            <a:pPr marL="0" indent="0" algn="ctr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tabLst>
                <a:tab pos="723731" algn="l"/>
                <a:tab pos="1447462" algn="l"/>
                <a:tab pos="2171193" algn="l"/>
                <a:tab pos="2894924" algn="l"/>
                <a:tab pos="3618655" algn="l"/>
                <a:tab pos="4342387" algn="l"/>
                <a:tab pos="5066117" algn="l"/>
                <a:tab pos="5789849" algn="l"/>
              </a:tabLst>
            </a:pPr>
            <a:endParaRPr lang="en-US" sz="2800" dirty="0"/>
          </a:p>
          <a:p>
            <a:pPr marL="0" indent="0" algn="ctr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tabLst>
                <a:tab pos="723731" algn="l"/>
                <a:tab pos="1447462" algn="l"/>
                <a:tab pos="2171193" algn="l"/>
                <a:tab pos="2894924" algn="l"/>
                <a:tab pos="3618655" algn="l"/>
                <a:tab pos="4342387" algn="l"/>
                <a:tab pos="5066117" algn="l"/>
                <a:tab pos="5789849" algn="l"/>
              </a:tabLst>
            </a:pPr>
            <a:r>
              <a:rPr lang="en-US" sz="2800" dirty="0"/>
              <a:t>Dept. of Electrical and Computer Engineering</a:t>
            </a:r>
          </a:p>
          <a:p>
            <a:pPr marL="0" indent="0" algn="ctr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tabLst>
                <a:tab pos="723731" algn="l"/>
                <a:tab pos="1447462" algn="l"/>
                <a:tab pos="2171193" algn="l"/>
                <a:tab pos="2894924" algn="l"/>
                <a:tab pos="3618655" algn="l"/>
                <a:tab pos="4342387" algn="l"/>
                <a:tab pos="5066117" algn="l"/>
                <a:tab pos="5789849" algn="l"/>
              </a:tabLst>
            </a:pPr>
            <a:r>
              <a:rPr lang="en-US" sz="2800" dirty="0"/>
              <a:t>The University of Texas at Austin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7814" y="1607425"/>
            <a:ext cx="9881983" cy="1457893"/>
          </a:xfrm>
          <a:prstGeom prst="rect">
            <a:avLst/>
          </a:prstGeo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731" algn="l"/>
                <a:tab pos="1447462" algn="l"/>
                <a:tab pos="2171193" algn="l"/>
                <a:tab pos="2894924" algn="l"/>
                <a:tab pos="3618655" algn="l"/>
                <a:tab pos="4342387" algn="l"/>
                <a:tab pos="5066117" algn="l"/>
                <a:tab pos="5789849" algn="l"/>
                <a:tab pos="6513580" algn="l"/>
                <a:tab pos="7237311" algn="l"/>
              </a:tabLst>
            </a:pPr>
            <a:r>
              <a:rPr lang="en-US" sz="3600" b="1" dirty="0">
                <a:solidFill>
                  <a:srgbClr val="333399"/>
                </a:solidFill>
                <a:latin typeface="Arial Black" charset="0"/>
              </a:rPr>
              <a:t>Towards Decrypting the Art of Analog Layout: Placement Quality Prediction via Transfer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6F438-6A26-4C02-A049-F3FD2547D3C2}"/>
              </a:ext>
            </a:extLst>
          </p:cNvPr>
          <p:cNvSpPr txBox="1"/>
          <p:nvPr/>
        </p:nvSpPr>
        <p:spPr>
          <a:xfrm>
            <a:off x="8821478" y="6655582"/>
            <a:ext cx="337784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Indicates equal contributions.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2CFD-291A-BD44-92CC-626107DF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Works on Analog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481E1-71ED-D24A-9B6C-AE58B6A1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5" y="1228726"/>
            <a:ext cx="11833148" cy="6124574"/>
          </a:xfrm>
        </p:spPr>
        <p:txBody>
          <a:bodyPr/>
          <a:lstStyle/>
          <a:p>
            <a:r>
              <a:rPr lang="en-US" dirty="0"/>
              <a:t>Leveraging generative neural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WellGan</a:t>
            </a:r>
            <a:r>
              <a:rPr lang="en-US" dirty="0"/>
              <a:t> and </a:t>
            </a:r>
            <a:r>
              <a:rPr lang="en-US" dirty="0" err="1"/>
              <a:t>GeniusRoute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×"/>
            </a:pPr>
            <a:r>
              <a:rPr lang="en-US" dirty="0">
                <a:solidFill>
                  <a:schemeClr val="tx1"/>
                </a:solidFill>
              </a:rPr>
              <a:t>Data hungry algorithms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US" dirty="0"/>
              <a:t>Good human layout examples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US" dirty="0"/>
              <a:t>Technology dependent: difficult to share data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US" dirty="0">
                <a:solidFill>
                  <a:srgbClr val="FF0000"/>
                </a:solidFill>
              </a:rPr>
              <a:t>No explicit optimization on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4A38C-D997-2349-89A0-817A3778848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10</a:t>
            </a:fld>
            <a:r>
              <a:rPr lang="en-US" dirty="0"/>
              <a:t> 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4605CD-BAF7-4C02-A1D0-52839B1F7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4" y="2510612"/>
            <a:ext cx="5563998" cy="24646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7DD89B-B7F1-4BC4-B803-D47BCC8372FA}"/>
              </a:ext>
            </a:extLst>
          </p:cNvPr>
          <p:cNvSpPr/>
          <p:nvPr/>
        </p:nvSpPr>
        <p:spPr>
          <a:xfrm>
            <a:off x="2730780" y="4983530"/>
            <a:ext cx="216399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[Xu et al., DAC, 2019]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247365-C6EB-4CEF-8082-5EA47172C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45" y="2648621"/>
            <a:ext cx="6647827" cy="22624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012CD1-25C7-49BF-A152-A3F784D4E46C}"/>
              </a:ext>
            </a:extLst>
          </p:cNvPr>
          <p:cNvSpPr/>
          <p:nvPr/>
        </p:nvSpPr>
        <p:spPr>
          <a:xfrm>
            <a:off x="9045195" y="5155481"/>
            <a:ext cx="245830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[Zhu et al., ICCAD, 2019]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loud Callout 4">
            <a:extLst>
              <a:ext uri="{FF2B5EF4-FFF2-40B4-BE49-F238E27FC236}">
                <a16:creationId xmlns:a16="http://schemas.microsoft.com/office/drawing/2014/main" id="{4AD737ED-0342-4C60-B07B-0452AFDFA71E}"/>
              </a:ext>
            </a:extLst>
          </p:cNvPr>
          <p:cNvSpPr/>
          <p:nvPr/>
        </p:nvSpPr>
        <p:spPr bwMode="auto">
          <a:xfrm>
            <a:off x="4597902" y="2226890"/>
            <a:ext cx="4787398" cy="3106608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rgbClr val="34379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33F6C4-6C87-43B1-B59C-CDD052A015B0}"/>
              </a:ext>
            </a:extLst>
          </p:cNvPr>
          <p:cNvSpPr txBox="1"/>
          <p:nvPr/>
        </p:nvSpPr>
        <p:spPr>
          <a:xfrm>
            <a:off x="5373577" y="3033111"/>
            <a:ext cx="3446513" cy="1493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43797"/>
                </a:solidFill>
              </a:rPr>
              <a:t>Can we generate a layout dataset to model layout effects impacting performance?</a:t>
            </a:r>
          </a:p>
        </p:txBody>
      </p:sp>
    </p:spTree>
    <p:extLst>
      <p:ext uri="{BB962C8B-B14F-4D97-AF65-F5344CB8AC3E}">
        <p14:creationId xmlns:p14="http://schemas.microsoft.com/office/powerpoint/2010/main" val="20616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2CFD-291A-BD44-92CC-626107DF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Decrypting the Art of Analog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481E1-71ED-D24A-9B6C-AE58B6A1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5" y="1228726"/>
            <a:ext cx="11833148" cy="5160042"/>
          </a:xfrm>
        </p:spPr>
        <p:txBody>
          <a:bodyPr/>
          <a:lstStyle/>
          <a:p>
            <a:r>
              <a:rPr lang="en-US" dirty="0"/>
              <a:t>“The process of constructing layouts for analog and mixed signal circuits have stubbornly defies all attempts at automation.” </a:t>
            </a:r>
            <a:r>
              <a:rPr lang="en-US" dirty="0">
                <a:solidFill>
                  <a:srgbClr val="00B0F0"/>
                </a:solidFill>
              </a:rPr>
              <a:t>[Hastings, The Art of Analog Layout, 2001]</a:t>
            </a:r>
            <a:endParaRPr lang="en-US" dirty="0"/>
          </a:p>
          <a:p>
            <a:r>
              <a:rPr lang="en-US" dirty="0"/>
              <a:t>Our contributions: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model for placement quality prediction for fast design space explorations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Automatically generated simulated layout training data with MAGICAL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3D convolutional neural network with coordinate channel embeddings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Leveraging transfer learning for improved data efficiency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Open-sourced </a:t>
            </a:r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altLang="zh-CN" dirty="0"/>
              <a:t>GitHub: </a:t>
            </a:r>
            <a:r>
              <a:rPr lang="en-US" dirty="0">
                <a:hlinkClick r:id="rId3"/>
              </a:rPr>
              <a:t>https://github.com/magical-eda/UT-AnLay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094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4A38C-D997-2349-89A0-817A3778848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11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02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44" y="2316363"/>
            <a:ext cx="9738358" cy="3230196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 and Motivation</a:t>
            </a:r>
          </a:p>
          <a:p>
            <a:r>
              <a:rPr lang="en-US" dirty="0">
                <a:solidFill>
                  <a:schemeClr val="tx1"/>
                </a:solidFill>
              </a:rPr>
              <a:t>UT-</a:t>
            </a:r>
            <a:r>
              <a:rPr lang="en-US" dirty="0" err="1">
                <a:solidFill>
                  <a:schemeClr val="tx1"/>
                </a:solidFill>
              </a:rPr>
              <a:t>AnLay</a:t>
            </a:r>
            <a:r>
              <a:rPr lang="en-US" dirty="0">
                <a:solidFill>
                  <a:schemeClr val="tx1"/>
                </a:solidFill>
              </a:rPr>
              <a:t> Dataset with MAGICAL</a:t>
            </a:r>
          </a:p>
          <a:p>
            <a:r>
              <a:rPr lang="en-US" dirty="0">
                <a:solidFill>
                  <a:schemeClr val="bg2"/>
                </a:solidFill>
              </a:rPr>
              <a:t>Placement Quality Prediction </a:t>
            </a:r>
          </a:p>
          <a:p>
            <a:r>
              <a:rPr lang="en-US" dirty="0">
                <a:solidFill>
                  <a:schemeClr val="bg2"/>
                </a:solidFill>
              </a:rPr>
              <a:t>Improved Data Efficiency with Transfer Learning</a:t>
            </a:r>
          </a:p>
          <a:p>
            <a:r>
              <a:rPr lang="en-US" dirty="0">
                <a:solidFill>
                  <a:schemeClr val="bg2"/>
                </a:solidFill>
              </a:rPr>
              <a:t>Conclusions</a:t>
            </a:r>
          </a:p>
          <a:p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17CC5-5684-9D4B-83C9-4B6FA88A201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12</a:t>
            </a:fld>
            <a:r>
              <a:rPr lang="en-US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6D925DA-8D16-7548-9056-6CA861E9EE19}"/>
              </a:ext>
            </a:extLst>
          </p:cNvPr>
          <p:cNvSpPr txBox="1">
            <a:spLocks/>
          </p:cNvSpPr>
          <p:nvPr/>
        </p:nvSpPr>
        <p:spPr bwMode="auto">
          <a:xfrm>
            <a:off x="778944" y="155863"/>
            <a:ext cx="11833149" cy="7838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199" b="1" i="0">
                <a:solidFill>
                  <a:srgbClr val="333298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742777" indent="-285683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273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59982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692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01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10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820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5293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/>
            <a:r>
              <a:rPr lang="en-US" sz="3200" kern="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8454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2602-DBC9-EE43-A976-EE783F3C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MAGICAL Layout System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E0D0E-D2DA-F84E-897B-8917873F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4" y="1228726"/>
            <a:ext cx="11833149" cy="6014286"/>
          </a:xfrm>
        </p:spPr>
        <p:txBody>
          <a:bodyPr/>
          <a:lstStyle/>
          <a:p>
            <a:r>
              <a:rPr lang="en-US" dirty="0"/>
              <a:t>Input: unannotated netlist</a:t>
            </a:r>
          </a:p>
          <a:p>
            <a:r>
              <a:rPr lang="en-US" dirty="0"/>
              <a:t>Output: GDSII Layout</a:t>
            </a:r>
          </a:p>
          <a:p>
            <a:r>
              <a:rPr lang="en-US" dirty="0"/>
              <a:t>Key Components: </a:t>
            </a:r>
          </a:p>
          <a:p>
            <a:pPr lvl="1"/>
            <a:r>
              <a:rPr lang="en-US" dirty="0"/>
              <a:t>Device Generation</a:t>
            </a:r>
          </a:p>
          <a:p>
            <a:pPr lvl="1"/>
            <a:r>
              <a:rPr lang="en-US" dirty="0"/>
              <a:t>Constraint Extraction</a:t>
            </a:r>
          </a:p>
          <a:p>
            <a:pPr lvl="1"/>
            <a:r>
              <a:rPr lang="en-US" dirty="0"/>
              <a:t>Analog Placement</a:t>
            </a:r>
          </a:p>
          <a:p>
            <a:pPr lvl="1"/>
            <a:r>
              <a:rPr lang="en-US" dirty="0"/>
              <a:t>Analog Routing</a:t>
            </a:r>
          </a:p>
          <a:p>
            <a:r>
              <a:rPr lang="en-US" b="1" dirty="0">
                <a:solidFill>
                  <a:srgbClr val="FF0000"/>
                </a:solidFill>
              </a:rPr>
              <a:t>Fully-automated (no-human-in-the-loop)</a:t>
            </a:r>
          </a:p>
          <a:p>
            <a:r>
              <a:rPr lang="en-US" dirty="0"/>
              <a:t>Guided by analytical, heuristic, and machine learning algorithms</a:t>
            </a:r>
          </a:p>
          <a:p>
            <a:pPr marL="285750"/>
            <a:r>
              <a:rPr lang="en-US" b="1" dirty="0">
                <a:solidFill>
                  <a:srgbClr val="FF0000"/>
                </a:solidFill>
              </a:rPr>
              <a:t>Open-sourced </a:t>
            </a:r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altLang="zh-CN" dirty="0"/>
              <a:t>GitHub: </a:t>
            </a:r>
            <a:r>
              <a:rPr lang="en-US" dirty="0">
                <a:hlinkClick r:id="rId3"/>
              </a:rPr>
              <a:t>https://github.com/magical-eda/MAGICAL</a:t>
            </a:r>
            <a:endParaRPr lang="en-US" altLang="zh-CN" dirty="0"/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9ED40-88B9-E141-9FC8-3C9E01915DC2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 flipH="1">
            <a:off x="11742345" y="7019924"/>
            <a:ext cx="1155606" cy="333376"/>
          </a:xfrm>
          <a:prstGeom prst="rect">
            <a:avLst/>
          </a:prstGeom>
        </p:spPr>
        <p:txBody>
          <a:bodyPr/>
          <a:lstStyle/>
          <a:p>
            <a:pPr algn="r"/>
            <a:fld id="{CFAB4279-0E4D-FE49-BB86-122ABE5917F4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38CA4-7BBE-204C-AFC3-B6F2BF681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227" y="1228725"/>
            <a:ext cx="7684453" cy="35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Analytical Global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Objective:</a:t>
            </a:r>
          </a:p>
          <a:p>
            <a:endParaRPr lang="en-US" dirty="0"/>
          </a:p>
          <a:p>
            <a:r>
              <a:rPr lang="en-US" dirty="0"/>
              <a:t>Performance: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Wirelength term (half-perimeter wirelength):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Relaxed Constraints: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D9C19-D45C-8C48-874B-7E3A425218A8}"/>
                  </a:ext>
                </a:extLst>
              </p:cNvPr>
              <p:cNvSpPr txBox="1"/>
              <p:nvPr/>
            </p:nvSpPr>
            <p:spPr>
              <a:xfrm>
                <a:off x="1288568" y="1849621"/>
                <a:ext cx="7969105" cy="387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𝑂𝑏𝑗𝑒𝑐𝑡𝑖𝑣𝑒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𝑊𝐿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𝑂𝐿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𝐵𝑁𝐷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𝑆𝑌𝑀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+ 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𝑆𝑌𝑀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D9C19-D45C-8C48-874B-7E3A42521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568" y="1849621"/>
                <a:ext cx="7969105" cy="387670"/>
              </a:xfrm>
              <a:prstGeom prst="rect">
                <a:avLst/>
              </a:prstGeom>
              <a:blipFill>
                <a:blip r:embed="rId2"/>
                <a:stretch>
                  <a:fillRect l="-765" t="-4688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FAFE13-BDE3-D349-8086-9909206E9DF4}"/>
                  </a:ext>
                </a:extLst>
              </p:cNvPr>
              <p:cNvSpPr txBox="1"/>
              <p:nvPr/>
            </p:nvSpPr>
            <p:spPr>
              <a:xfrm>
                <a:off x="1446102" y="3520260"/>
                <a:ext cx="6279796" cy="498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𝑊𝐿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FAFE13-BDE3-D349-8086-9909206E9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102" y="3520260"/>
                <a:ext cx="6279796" cy="498470"/>
              </a:xfrm>
              <a:prstGeom prst="rect">
                <a:avLst/>
              </a:prstGeom>
              <a:blipFill>
                <a:blip r:embed="rId3"/>
                <a:stretch>
                  <a:fillRect l="-1068" t="-4878" r="-1165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FCFC5B-1584-A34C-8EDB-22C82423A0C4}"/>
                  </a:ext>
                </a:extLst>
              </p:cNvPr>
              <p:cNvSpPr txBox="1"/>
              <p:nvPr/>
            </p:nvSpPr>
            <p:spPr>
              <a:xfrm>
                <a:off x="1288568" y="4902253"/>
                <a:ext cx="5724653" cy="1377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: Device overlap cost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𝐵𝑁𝐷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𝐿𝑎𝑦𝑜𝑢𝑡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𝑏𝑜𝑢𝑛𝑑𝑎𝑟𝑦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𝑆𝑌𝑀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 ,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𝑆𝑌𝑀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𝐷𝑒𝑣𝑖𝑐𝑒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𝑠𝑦𝑚𝑚𝑒𝑡𝑟𝑦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𝑐𝑜𝑛𝑠𝑡𝑟𝑎𝑖𝑛𝑡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FCFC5B-1584-A34C-8EDB-22C82423A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568" y="4902253"/>
                <a:ext cx="5724653" cy="1377300"/>
              </a:xfrm>
              <a:prstGeom prst="rect">
                <a:avLst/>
              </a:prstGeom>
              <a:blipFill>
                <a:blip r:embed="rId4"/>
                <a:stretch>
                  <a:fillRect l="-2449" t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E5D7DD0-73B4-42D6-B857-DF84C1F582A7}"/>
              </a:ext>
            </a:extLst>
          </p:cNvPr>
          <p:cNvSpPr/>
          <p:nvPr/>
        </p:nvSpPr>
        <p:spPr bwMode="auto">
          <a:xfrm>
            <a:off x="3994483" y="1731003"/>
            <a:ext cx="5263189" cy="61556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DD8441-2F57-47B0-ADDB-3E86284601AB}"/>
              </a:ext>
            </a:extLst>
          </p:cNvPr>
          <p:cNvSpPr/>
          <p:nvPr/>
        </p:nvSpPr>
        <p:spPr bwMode="auto">
          <a:xfrm>
            <a:off x="3128211" y="1731002"/>
            <a:ext cx="589547" cy="6155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9233B9-060F-4784-B6EF-4A1D4E717B30}"/>
              </a:ext>
            </a:extLst>
          </p:cNvPr>
          <p:cNvSpPr/>
          <p:nvPr/>
        </p:nvSpPr>
        <p:spPr bwMode="auto">
          <a:xfrm>
            <a:off x="1288568" y="4075616"/>
            <a:ext cx="3414590" cy="61556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C323AC-5855-4B32-BEF9-A9C2DA333BA0}"/>
              </a:ext>
            </a:extLst>
          </p:cNvPr>
          <p:cNvSpPr/>
          <p:nvPr/>
        </p:nvSpPr>
        <p:spPr bwMode="auto">
          <a:xfrm>
            <a:off x="1273794" y="2340636"/>
            <a:ext cx="2287553" cy="6155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Analytical Global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Wirelength term (half-perimeter wirelength):</a:t>
            </a:r>
          </a:p>
          <a:p>
            <a:endParaRPr lang="en-US" dirty="0"/>
          </a:p>
          <a:p>
            <a:pPr lvl="1">
              <a:buFont typeface="Arial" panose="020B0604020202020204" pitchFamily="34" charset="0"/>
              <a:buChar char="×"/>
            </a:pPr>
            <a:r>
              <a:rPr lang="en-US" dirty="0"/>
              <a:t>Not a good indication of performance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US" dirty="0"/>
              <a:t>Different nets should have different importance</a:t>
            </a:r>
          </a:p>
          <a:p>
            <a:pPr lvl="1">
              <a:buFont typeface="Arial" panose="020B0604020202020204" pitchFamily="34" charset="0"/>
              <a:buChar char="×"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Different penalty term indicating net criticality</a:t>
            </a:r>
          </a:p>
          <a:p>
            <a:pPr lvl="1"/>
            <a:r>
              <a:rPr lang="en-US" dirty="0"/>
              <a:t>Allow multiple layout solutions for same schematic</a:t>
            </a:r>
          </a:p>
          <a:p>
            <a:pPr lvl="1">
              <a:buFont typeface="Arial" panose="020B0604020202020204" pitchFamily="34" charset="0"/>
              <a:buChar char="×"/>
            </a:pPr>
            <a:endParaRPr lang="en-US" dirty="0"/>
          </a:p>
          <a:p>
            <a:pPr lvl="1">
              <a:buFont typeface="Arial" panose="020B0604020202020204" pitchFamily="34" charset="0"/>
              <a:buChar char="×"/>
            </a:pPr>
            <a:endParaRPr lang="en-US" dirty="0"/>
          </a:p>
          <a:p>
            <a:pPr lvl="1">
              <a:buFont typeface="Arial" panose="020B0604020202020204" pitchFamily="34" charset="0"/>
              <a:buChar char="×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FAFE13-BDE3-D349-8086-9909206E9DF4}"/>
                  </a:ext>
                </a:extLst>
              </p:cNvPr>
              <p:cNvSpPr txBox="1"/>
              <p:nvPr/>
            </p:nvSpPr>
            <p:spPr>
              <a:xfrm>
                <a:off x="1288568" y="1873567"/>
                <a:ext cx="6279796" cy="498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𝑊𝐿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FAFE13-BDE3-D349-8086-9909206E9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568" y="1873567"/>
                <a:ext cx="6279796" cy="498470"/>
              </a:xfrm>
              <a:prstGeom prst="rect">
                <a:avLst/>
              </a:prstGeom>
              <a:blipFill>
                <a:blip r:embed="rId2"/>
                <a:stretch>
                  <a:fillRect l="-1067" t="-4878" r="-1067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1DB2DE-9AE5-4F3F-8441-0871A4DAD42B}"/>
                  </a:ext>
                </a:extLst>
              </p:cNvPr>
              <p:cNvSpPr txBox="1"/>
              <p:nvPr/>
            </p:nvSpPr>
            <p:spPr>
              <a:xfrm>
                <a:off x="1288568" y="3821910"/>
                <a:ext cx="6742679" cy="498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𝑊𝐿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1DB2DE-9AE5-4F3F-8441-0871A4DAD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568" y="3821910"/>
                <a:ext cx="6742679" cy="498470"/>
              </a:xfrm>
              <a:prstGeom prst="rect">
                <a:avLst/>
              </a:prstGeom>
              <a:blipFill>
                <a:blip r:embed="rId3"/>
                <a:stretch>
                  <a:fillRect l="-995" t="-4878" r="-1085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7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Generation with MAGICAL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094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×"/>
            </a:pPr>
            <a:endParaRPr lang="en-US" dirty="0"/>
          </a:p>
          <a:p>
            <a:pPr lvl="1">
              <a:buFont typeface="Arial" panose="020B0604020202020204" pitchFamily="34" charset="0"/>
              <a:buChar char="×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Google Shape;681;p10">
            <a:extLst>
              <a:ext uri="{FF2B5EF4-FFF2-40B4-BE49-F238E27FC236}">
                <a16:creationId xmlns:a16="http://schemas.microsoft.com/office/drawing/2014/main" id="{14804234-0A16-4454-9710-2191CEA65B2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8434" y="1584742"/>
            <a:ext cx="11430103" cy="4843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070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Generation with MAGICAL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UT-</a:t>
            </a:r>
            <a:r>
              <a:rPr lang="en-US" dirty="0" err="1"/>
              <a:t>AnLay</a:t>
            </a:r>
            <a:r>
              <a:rPr lang="en-US" dirty="0"/>
              <a:t> Dataset:</a:t>
            </a:r>
          </a:p>
          <a:p>
            <a:pPr lvl="1"/>
            <a:r>
              <a:rPr lang="en-US" dirty="0"/>
              <a:t>Industrial level parasitic extraction and simulation tool</a:t>
            </a:r>
          </a:p>
          <a:p>
            <a:pPr lvl="1"/>
            <a:r>
              <a:rPr lang="en-US" dirty="0"/>
              <a:t>Custom designed testing benchmark suite</a:t>
            </a:r>
          </a:p>
          <a:p>
            <a:pPr lvl="1"/>
            <a:r>
              <a:rPr lang="en-US" dirty="0"/>
              <a:t>Over 16,000 different layout for each design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99D094-1995-4DB7-B34E-CD0A66463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30853"/>
              </p:ext>
            </p:extLst>
          </p:nvPr>
        </p:nvGraphicFramePr>
        <p:xfrm>
          <a:off x="2997360" y="3611394"/>
          <a:ext cx="7065000" cy="2993989"/>
        </p:xfrm>
        <a:graphic>
          <a:graphicData uri="http://schemas.openxmlformats.org/drawingml/2006/table">
            <a:tbl>
              <a:tblPr/>
              <a:tblGrid>
                <a:gridCol w="1766250">
                  <a:extLst>
                    <a:ext uri="{9D8B030D-6E8A-4147-A177-3AD203B41FA5}">
                      <a16:colId xmlns:a16="http://schemas.microsoft.com/office/drawing/2014/main" val="2491010019"/>
                    </a:ext>
                  </a:extLst>
                </a:gridCol>
                <a:gridCol w="1766250">
                  <a:extLst>
                    <a:ext uri="{9D8B030D-6E8A-4147-A177-3AD203B41FA5}">
                      <a16:colId xmlns:a16="http://schemas.microsoft.com/office/drawing/2014/main" val="1748242499"/>
                    </a:ext>
                  </a:extLst>
                </a:gridCol>
                <a:gridCol w="1766250">
                  <a:extLst>
                    <a:ext uri="{9D8B030D-6E8A-4147-A177-3AD203B41FA5}">
                      <a16:colId xmlns:a16="http://schemas.microsoft.com/office/drawing/2014/main" val="2348721381"/>
                    </a:ext>
                  </a:extLst>
                </a:gridCol>
                <a:gridCol w="1766250">
                  <a:extLst>
                    <a:ext uri="{9D8B030D-6E8A-4147-A177-3AD203B41FA5}">
                      <a16:colId xmlns:a16="http://schemas.microsoft.com/office/drawing/2014/main" val="659137809"/>
                    </a:ext>
                  </a:extLst>
                </a:gridCol>
              </a:tblGrid>
              <a:tr h="52206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Design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Stage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Compensation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Layouts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66424"/>
                  </a:ext>
                </a:extLst>
              </a:tr>
              <a:tr h="6179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OTA1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Nested Miller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16376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51576"/>
                  </a:ext>
                </a:extLst>
              </a:tr>
              <a:tr h="6179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OTA2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Nested Miller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16381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565346"/>
                  </a:ext>
                </a:extLst>
              </a:tr>
              <a:tr h="6179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OTA3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Miller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16384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823770"/>
                  </a:ext>
                </a:extLst>
              </a:tr>
              <a:tr h="6179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OTA4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None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16363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38100" marB="38100">
                    <a:lnL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7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31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1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UT-</a:t>
            </a:r>
            <a:r>
              <a:rPr lang="en-US" sz="3200" dirty="0" err="1"/>
              <a:t>AnLay</a:t>
            </a:r>
            <a:r>
              <a:rPr lang="en-US" sz="3200" dirty="0"/>
              <a:t>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UT-</a:t>
            </a:r>
            <a:r>
              <a:rPr lang="en-US" dirty="0" err="1"/>
              <a:t>AnLay</a:t>
            </a:r>
            <a:r>
              <a:rPr lang="en-US" dirty="0"/>
              <a:t> Dataset:</a:t>
            </a:r>
          </a:p>
          <a:p>
            <a:pPr lvl="1"/>
            <a:r>
              <a:rPr lang="en-US" dirty="0"/>
              <a:t>Circuit netlist</a:t>
            </a:r>
          </a:p>
          <a:p>
            <a:pPr lvl="1"/>
            <a:r>
              <a:rPr lang="en-US" dirty="0"/>
              <a:t>Device boundary box</a:t>
            </a:r>
          </a:p>
          <a:p>
            <a:pPr lvl="1"/>
            <a:r>
              <a:rPr lang="en-US" dirty="0"/>
              <a:t>Device placement coordinates (with pin coordinates)</a:t>
            </a:r>
          </a:p>
          <a:p>
            <a:pPr lvl="1"/>
            <a:r>
              <a:rPr lang="en-US" dirty="0"/>
              <a:t>Post layout simulation results</a:t>
            </a:r>
          </a:p>
          <a:p>
            <a:pPr lvl="1">
              <a:buFont typeface="Arial" panose="020B0604020202020204" pitchFamily="34" charset="0"/>
              <a:buChar char="X"/>
            </a:pPr>
            <a:r>
              <a:rPr lang="en-US" dirty="0"/>
              <a:t>Routing information</a:t>
            </a:r>
          </a:p>
          <a:p>
            <a:pPr lvl="1">
              <a:buFont typeface="Arial" panose="020B0604020202020204" pitchFamily="34" charset="0"/>
              <a:buChar char="X"/>
            </a:pPr>
            <a:r>
              <a:rPr lang="en-US" dirty="0"/>
              <a:t>Currently only OTA circuits</a:t>
            </a:r>
          </a:p>
          <a:p>
            <a:pPr lvl="1">
              <a:buFont typeface="Arial" panose="020B0604020202020204" pitchFamily="34" charset="0"/>
              <a:buChar char="X"/>
            </a:pPr>
            <a:r>
              <a:rPr lang="en-US" dirty="0"/>
              <a:t>Currently only in TSMC 40nm technology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59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Generation with MAGICAL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UT-</a:t>
            </a:r>
            <a:r>
              <a:rPr lang="en-US" dirty="0" err="1"/>
              <a:t>AnLay</a:t>
            </a:r>
            <a:r>
              <a:rPr lang="en-US" dirty="0"/>
              <a:t> Dataset:</a:t>
            </a:r>
          </a:p>
          <a:p>
            <a:pPr lvl="1"/>
            <a:r>
              <a:rPr lang="en-US" dirty="0"/>
              <a:t>Noticeable difference in layout implementations</a:t>
            </a:r>
          </a:p>
          <a:p>
            <a:pPr lvl="1"/>
            <a:r>
              <a:rPr lang="en-US" dirty="0"/>
              <a:t>High variations in some performance</a:t>
            </a:r>
          </a:p>
          <a:p>
            <a:pPr marL="1257087" lvl="2" indent="-342900">
              <a:buFont typeface="Arial" panose="020B0604020202020204" pitchFamily="34" charset="0"/>
              <a:buChar char="•"/>
            </a:pPr>
            <a:r>
              <a:rPr lang="en-US" dirty="0"/>
              <a:t>CMRR and offset -&gt; Large variation</a:t>
            </a:r>
          </a:p>
          <a:p>
            <a:pPr marL="1257087" lvl="2" indent="-342900">
              <a:buFont typeface="Arial" panose="020B0604020202020204" pitchFamily="34" charset="0"/>
              <a:buChar char="•"/>
            </a:pPr>
            <a:r>
              <a:rPr lang="en-US" dirty="0"/>
              <a:t>Gain, power, phase margin etc. -&gt; Small variation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20C0BA6-F2C3-43BB-B0D2-602011F02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93" y="3585687"/>
            <a:ext cx="4522988" cy="33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EFA4F610-6191-496C-A35F-B34A1F96A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95" y="3693321"/>
            <a:ext cx="4315789" cy="32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1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44" y="2316363"/>
            <a:ext cx="9738358" cy="3230196"/>
          </a:xfrm>
        </p:spPr>
        <p:txBody>
          <a:bodyPr/>
          <a:lstStyle/>
          <a:p>
            <a:r>
              <a:rPr lang="en-US" dirty="0"/>
              <a:t>Introduction and Motivation</a:t>
            </a:r>
          </a:p>
          <a:p>
            <a:r>
              <a:rPr lang="en-US" dirty="0"/>
              <a:t>UT-</a:t>
            </a:r>
            <a:r>
              <a:rPr lang="en-US" dirty="0" err="1"/>
              <a:t>AnLay</a:t>
            </a:r>
            <a:r>
              <a:rPr lang="en-US" dirty="0"/>
              <a:t> Dataset with MAGICAL</a:t>
            </a:r>
          </a:p>
          <a:p>
            <a:r>
              <a:rPr lang="en-US" dirty="0"/>
              <a:t>Placement Quality Prediction </a:t>
            </a:r>
          </a:p>
          <a:p>
            <a:r>
              <a:rPr lang="en-US" dirty="0"/>
              <a:t>Improved Data Efficiency with Transfer Learning</a:t>
            </a:r>
          </a:p>
          <a:p>
            <a:r>
              <a:rPr lang="en-US" dirty="0"/>
              <a:t>Conclusions</a:t>
            </a:r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17CC5-5684-9D4B-83C9-4B6FA88A201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2</a:t>
            </a:fld>
            <a:r>
              <a:rPr lang="en-US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6D925DA-8D16-7548-9056-6CA861E9EE19}"/>
              </a:ext>
            </a:extLst>
          </p:cNvPr>
          <p:cNvSpPr txBox="1">
            <a:spLocks/>
          </p:cNvSpPr>
          <p:nvPr/>
        </p:nvSpPr>
        <p:spPr bwMode="auto">
          <a:xfrm>
            <a:off x="778944" y="155863"/>
            <a:ext cx="11833149" cy="7838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199" b="1" i="0">
                <a:solidFill>
                  <a:srgbClr val="333298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742777" indent="-285683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273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59982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692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01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10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820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5293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/>
            <a:r>
              <a:rPr lang="en-US" sz="3200" kern="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79394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Layout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05414-2F05-4EAB-8170-4ED3551EF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82" y="1228726"/>
            <a:ext cx="4621101" cy="3334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FAA627-6DC8-40F1-B0D6-2EC25EF05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793" y="1228726"/>
            <a:ext cx="4621101" cy="33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0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Layout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05414-2F05-4EAB-8170-4ED3551EF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82" y="1228726"/>
            <a:ext cx="4621101" cy="3334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FAA627-6DC8-40F1-B0D6-2EC25EF05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793" y="1228726"/>
            <a:ext cx="4621101" cy="3334916"/>
          </a:xfrm>
          <a:prstGeom prst="rect">
            <a:avLst/>
          </a:prstGeom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F590660D-97D4-499F-BCAA-A1C997E5D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655900"/>
              </p:ext>
            </p:extLst>
          </p:nvPr>
        </p:nvGraphicFramePr>
        <p:xfrm>
          <a:off x="1711947" y="4796685"/>
          <a:ext cx="342097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592">
                  <a:extLst>
                    <a:ext uri="{9D8B030D-6E8A-4147-A177-3AD203B41FA5}">
                      <a16:colId xmlns:a16="http://schemas.microsoft.com/office/drawing/2014/main" val="89402135"/>
                    </a:ext>
                  </a:extLst>
                </a:gridCol>
                <a:gridCol w="911378">
                  <a:extLst>
                    <a:ext uri="{9D8B030D-6E8A-4147-A177-3AD203B41FA5}">
                      <a16:colId xmlns:a16="http://schemas.microsoft.com/office/drawing/2014/main" val="2874748002"/>
                    </a:ext>
                  </a:extLst>
                </a:gridCol>
              </a:tblGrid>
              <a:tr h="25804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Offset (mV)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~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1707"/>
                  </a:ext>
                </a:extLst>
              </a:tr>
              <a:tr h="25804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CMRR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94815"/>
                  </a:ext>
                </a:extLst>
              </a:tr>
              <a:tr h="2580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DC Loop Gain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2148"/>
                  </a:ext>
                </a:extLst>
              </a:tr>
              <a:tr h="2580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Bandwidth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934738"/>
                  </a:ext>
                </a:extLst>
              </a:tr>
              <a:tr h="2580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1297"/>
                  </a:ext>
                </a:extLst>
              </a:tr>
              <a:tr h="2580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 (</a:t>
                      </a:r>
                      <a:r>
                        <a:rPr lang="en-US" dirty="0" err="1"/>
                        <a:t>mW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1145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3ED3B5-727D-4267-90D9-42838E2F3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87197"/>
              </p:ext>
            </p:extLst>
          </p:nvPr>
        </p:nvGraphicFramePr>
        <p:xfrm>
          <a:off x="8306859" y="4796685"/>
          <a:ext cx="342097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592">
                  <a:extLst>
                    <a:ext uri="{9D8B030D-6E8A-4147-A177-3AD203B41FA5}">
                      <a16:colId xmlns:a16="http://schemas.microsoft.com/office/drawing/2014/main" val="89402135"/>
                    </a:ext>
                  </a:extLst>
                </a:gridCol>
                <a:gridCol w="911378">
                  <a:extLst>
                    <a:ext uri="{9D8B030D-6E8A-4147-A177-3AD203B41FA5}">
                      <a16:colId xmlns:a16="http://schemas.microsoft.com/office/drawing/2014/main" val="2874748002"/>
                    </a:ext>
                  </a:extLst>
                </a:gridCol>
              </a:tblGrid>
              <a:tr h="2580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Offset 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（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mV)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1707"/>
                  </a:ext>
                </a:extLst>
              </a:tr>
              <a:tr h="2580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CMRR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94815"/>
                  </a:ext>
                </a:extLst>
              </a:tr>
              <a:tr h="2580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DC Loop Gain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2148"/>
                  </a:ext>
                </a:extLst>
              </a:tr>
              <a:tr h="2580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Bandwidth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934738"/>
                  </a:ext>
                </a:extLst>
              </a:tr>
              <a:tr h="2580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1297"/>
                  </a:ext>
                </a:extLst>
              </a:tr>
              <a:tr h="2580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 (</a:t>
                      </a:r>
                      <a:r>
                        <a:rPr lang="en-US" dirty="0" err="1"/>
                        <a:t>mW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114522"/>
                  </a:ext>
                </a:extLst>
              </a:tr>
            </a:tbl>
          </a:graphicData>
        </a:graphic>
      </p:graphicFrame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FBD1C0E4-EA80-4492-9120-B705BCDE7060}"/>
              </a:ext>
            </a:extLst>
          </p:cNvPr>
          <p:cNvSpPr/>
          <p:nvPr/>
        </p:nvSpPr>
        <p:spPr bwMode="auto">
          <a:xfrm>
            <a:off x="5406945" y="4971327"/>
            <a:ext cx="2727543" cy="341454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A5E06B-CA1A-4C74-9488-997C484E85A1}"/>
              </a:ext>
            </a:extLst>
          </p:cNvPr>
          <p:cNvSpPr/>
          <p:nvPr/>
        </p:nvSpPr>
        <p:spPr>
          <a:xfrm>
            <a:off x="5992765" y="4709467"/>
            <a:ext cx="1454245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45350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44" y="2316363"/>
            <a:ext cx="9738358" cy="3230196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 and Motivation</a:t>
            </a:r>
          </a:p>
          <a:p>
            <a:r>
              <a:rPr lang="en-US" dirty="0">
                <a:solidFill>
                  <a:schemeClr val="bg2"/>
                </a:solidFill>
              </a:rPr>
              <a:t>UT-</a:t>
            </a:r>
            <a:r>
              <a:rPr lang="en-US" dirty="0" err="1">
                <a:solidFill>
                  <a:schemeClr val="bg2"/>
                </a:solidFill>
              </a:rPr>
              <a:t>AnLay</a:t>
            </a:r>
            <a:r>
              <a:rPr lang="en-US" dirty="0">
                <a:solidFill>
                  <a:schemeClr val="bg2"/>
                </a:solidFill>
              </a:rPr>
              <a:t> Dataset with MAGICAL</a:t>
            </a:r>
          </a:p>
          <a:p>
            <a:r>
              <a:rPr lang="en-US" dirty="0">
                <a:solidFill>
                  <a:schemeClr val="tx1"/>
                </a:solidFill>
              </a:rPr>
              <a:t>Placement Quality Prediction </a:t>
            </a:r>
          </a:p>
          <a:p>
            <a:r>
              <a:rPr lang="en-US" dirty="0">
                <a:solidFill>
                  <a:schemeClr val="bg2"/>
                </a:solidFill>
              </a:rPr>
              <a:t>Improved Data Efficiency with Transfer Learning</a:t>
            </a:r>
          </a:p>
          <a:p>
            <a:r>
              <a:rPr lang="en-US" dirty="0">
                <a:solidFill>
                  <a:schemeClr val="bg2"/>
                </a:solidFill>
              </a:rPr>
              <a:t>Conclusions</a:t>
            </a:r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17CC5-5684-9D4B-83C9-4B6FA88A201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22</a:t>
            </a:fld>
            <a:r>
              <a:rPr lang="en-US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6D925DA-8D16-7548-9056-6CA861E9EE19}"/>
              </a:ext>
            </a:extLst>
          </p:cNvPr>
          <p:cNvSpPr txBox="1">
            <a:spLocks/>
          </p:cNvSpPr>
          <p:nvPr/>
        </p:nvSpPr>
        <p:spPr bwMode="auto">
          <a:xfrm>
            <a:off x="778944" y="155863"/>
            <a:ext cx="11833149" cy="7838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199" b="1" i="0">
                <a:solidFill>
                  <a:srgbClr val="333298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742777" indent="-285683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273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59982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692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01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10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820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5293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/>
            <a:r>
              <a:rPr lang="en-US" sz="3200" kern="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69943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Early Design Pruning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12" y="1339849"/>
            <a:ext cx="11833149" cy="5684838"/>
          </a:xfrm>
        </p:spPr>
        <p:txBody>
          <a:bodyPr/>
          <a:lstStyle/>
          <a:p>
            <a:r>
              <a:rPr lang="en-US" dirty="0"/>
              <a:t>Traditional automated analog layout generators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Human in the loop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Infer new heuristics and constraints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Poor generalizability and little flexibility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3C458B-2C0E-4892-945B-9C434C330B4E}"/>
              </a:ext>
            </a:extLst>
          </p:cNvPr>
          <p:cNvSpPr/>
          <p:nvPr/>
        </p:nvSpPr>
        <p:spPr bwMode="auto">
          <a:xfrm>
            <a:off x="1997978" y="5797290"/>
            <a:ext cx="1925051" cy="47461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Placement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7AC8FB-3936-4A93-B391-C6AEF29A062D}"/>
              </a:ext>
            </a:extLst>
          </p:cNvPr>
          <p:cNvSpPr/>
          <p:nvPr/>
        </p:nvSpPr>
        <p:spPr bwMode="auto">
          <a:xfrm>
            <a:off x="4715620" y="5797290"/>
            <a:ext cx="1925051" cy="47461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Routing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0ED654-19C1-43B7-9622-D9C2ACEDDD75}"/>
              </a:ext>
            </a:extLst>
          </p:cNvPr>
          <p:cNvSpPr/>
          <p:nvPr/>
        </p:nvSpPr>
        <p:spPr bwMode="auto">
          <a:xfrm>
            <a:off x="7433262" y="5797289"/>
            <a:ext cx="1925051" cy="47461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Extraction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2A1524-E1EE-4B14-9AFD-5D2765EC38AD}"/>
              </a:ext>
            </a:extLst>
          </p:cNvPr>
          <p:cNvSpPr/>
          <p:nvPr/>
        </p:nvSpPr>
        <p:spPr bwMode="auto">
          <a:xfrm>
            <a:off x="10031963" y="5797289"/>
            <a:ext cx="1925051" cy="47461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Simulation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6A217E-D074-4C4F-BFF2-4A7FD835BAC0}"/>
              </a:ext>
            </a:extLst>
          </p:cNvPr>
          <p:cNvSpPr/>
          <p:nvPr/>
        </p:nvSpPr>
        <p:spPr bwMode="auto">
          <a:xfrm>
            <a:off x="3923029" y="4249995"/>
            <a:ext cx="4885426" cy="47461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New Heuristics</a:t>
            </a:r>
            <a:r>
              <a:rPr lang="en-US" altLang="zh-CN" sz="2800" dirty="0"/>
              <a:t>/Constraints</a:t>
            </a:r>
            <a:endParaRPr kumimoji="0" lang="en-US" sz="28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6E078A-7F8E-49EB-9082-324FB20647FF}"/>
              </a:ext>
            </a:extLst>
          </p:cNvPr>
          <p:cNvCxnSpPr>
            <a:stCxn id="5" idx="3"/>
            <a:endCxn id="10" idx="1"/>
          </p:cNvCxnSpPr>
          <p:nvPr/>
        </p:nvCxnSpPr>
        <p:spPr bwMode="auto">
          <a:xfrm>
            <a:off x="3923029" y="6034599"/>
            <a:ext cx="79259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A59E37-0611-41EE-97C3-0146C0462B91}"/>
              </a:ext>
            </a:extLst>
          </p:cNvPr>
          <p:cNvCxnSpPr>
            <a:stCxn id="10" idx="3"/>
            <a:endCxn id="11" idx="1"/>
          </p:cNvCxnSpPr>
          <p:nvPr/>
        </p:nvCxnSpPr>
        <p:spPr bwMode="auto">
          <a:xfrm flipV="1">
            <a:off x="6640671" y="6034598"/>
            <a:ext cx="792591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2A38AB-BC4A-44CD-9CDD-72112FC747AB}"/>
              </a:ext>
            </a:extLst>
          </p:cNvPr>
          <p:cNvCxnSpPr>
            <a:stCxn id="11" idx="3"/>
            <a:endCxn id="12" idx="1"/>
          </p:cNvCxnSpPr>
          <p:nvPr/>
        </p:nvCxnSpPr>
        <p:spPr bwMode="auto">
          <a:xfrm>
            <a:off x="9358313" y="6034598"/>
            <a:ext cx="67365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8FBEC580-4DBE-4133-92B4-D2579736F723}"/>
              </a:ext>
            </a:extLst>
          </p:cNvPr>
          <p:cNvCxnSpPr>
            <a:cxnSpLocks/>
            <a:stCxn id="12" idx="0"/>
          </p:cNvCxnSpPr>
          <p:nvPr/>
        </p:nvCxnSpPr>
        <p:spPr bwMode="auto">
          <a:xfrm rot="16200000" flipV="1">
            <a:off x="9246479" y="4049279"/>
            <a:ext cx="1309986" cy="2186034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26613D-4EF5-459A-A325-3BA7E5EF6E08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>
            <a:off x="2960503" y="4724612"/>
            <a:ext cx="3405239" cy="9355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7513BE-D0AE-477B-AE01-09948AE0E034}"/>
              </a:ext>
            </a:extLst>
          </p:cNvPr>
          <p:cNvCxnSpPr>
            <a:stCxn id="13" idx="2"/>
          </p:cNvCxnSpPr>
          <p:nvPr/>
        </p:nvCxnSpPr>
        <p:spPr bwMode="auto">
          <a:xfrm flipH="1">
            <a:off x="5623181" y="4724612"/>
            <a:ext cx="742561" cy="9861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7946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Early Design Pruning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12" y="1339849"/>
            <a:ext cx="11833149" cy="5684838"/>
          </a:xfrm>
        </p:spPr>
        <p:txBody>
          <a:bodyPr/>
          <a:lstStyle/>
          <a:p>
            <a:r>
              <a:rPr lang="en-US" dirty="0"/>
              <a:t>Design exploration and early design pruning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Generating layout is “cheap”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Verifying functionality is expensive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Predict performance in early design stage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3C458B-2C0E-4892-945B-9C434C330B4E}"/>
              </a:ext>
            </a:extLst>
          </p:cNvPr>
          <p:cNvSpPr/>
          <p:nvPr/>
        </p:nvSpPr>
        <p:spPr bwMode="auto">
          <a:xfrm>
            <a:off x="1140023" y="5869482"/>
            <a:ext cx="1925051" cy="47461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Placement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6E078A-7F8E-49EB-9082-324FB20647FF}"/>
              </a:ext>
            </a:extLst>
          </p:cNvPr>
          <p:cNvCxnSpPr>
            <a:cxnSpLocks/>
            <a:stCxn id="5" idx="3"/>
          </p:cNvCxnSpPr>
          <p:nvPr/>
        </p:nvCxnSpPr>
        <p:spPr bwMode="auto">
          <a:xfrm>
            <a:off x="3065074" y="6106791"/>
            <a:ext cx="79259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242" name="Picture 2" descr="Image result for neural network">
            <a:extLst>
              <a:ext uri="{FF2B5EF4-FFF2-40B4-BE49-F238E27FC236}">
                <a16:creationId xmlns:a16="http://schemas.microsoft.com/office/drawing/2014/main" id="{FC802154-C48B-4FC7-8003-32A12B529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86" y="4916190"/>
            <a:ext cx="1975692" cy="23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C04810-FE97-4AA5-B6FF-C88CAAAD7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040" y="4978094"/>
            <a:ext cx="2628280" cy="2190689"/>
          </a:xfrm>
          <a:prstGeom prst="rect">
            <a:avLst/>
          </a:prstGeom>
        </p:spPr>
      </p:pic>
      <p:cxnSp>
        <p:nvCxnSpPr>
          <p:cNvPr id="10" name="Straight Arrow Connector 7">
            <a:extLst>
              <a:ext uri="{FF2B5EF4-FFF2-40B4-BE49-F238E27FC236}">
                <a16:creationId xmlns:a16="http://schemas.microsoft.com/office/drawing/2014/main" id="{E6D0447E-46B8-40A1-9EA1-A8F562DA6B28}"/>
              </a:ext>
            </a:extLst>
          </p:cNvPr>
          <p:cNvCxnSpPr>
            <a:cxnSpLocks/>
          </p:cNvCxnSpPr>
          <p:nvPr/>
        </p:nvCxnSpPr>
        <p:spPr bwMode="auto">
          <a:xfrm>
            <a:off x="6645320" y="6106790"/>
            <a:ext cx="79259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6F4E10EF-E7BE-43B3-957D-4C9A1B32D31C}"/>
              </a:ext>
            </a:extLst>
          </p:cNvPr>
          <p:cNvCxnSpPr>
            <a:cxnSpLocks/>
          </p:cNvCxnSpPr>
          <p:nvPr/>
        </p:nvCxnSpPr>
        <p:spPr bwMode="auto">
          <a:xfrm>
            <a:off x="9845720" y="6214034"/>
            <a:ext cx="79259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ectangle 4">
            <a:extLst>
              <a:ext uri="{FF2B5EF4-FFF2-40B4-BE49-F238E27FC236}">
                <a16:creationId xmlns:a16="http://schemas.microsoft.com/office/drawing/2014/main" id="{758B276C-96D0-4DB2-B092-429FD9B77A2A}"/>
              </a:ext>
            </a:extLst>
          </p:cNvPr>
          <p:cNvSpPr/>
          <p:nvPr/>
        </p:nvSpPr>
        <p:spPr bwMode="auto">
          <a:xfrm>
            <a:off x="10797569" y="5976725"/>
            <a:ext cx="2375506" cy="47461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2800" dirty="0"/>
              <a:t>Downstream</a:t>
            </a:r>
            <a:endParaRPr kumimoji="0" lang="en-US" sz="28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61CD3F07-3037-4539-BF13-844C0373F92B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6626308" y="4170513"/>
            <a:ext cx="1958825" cy="634851"/>
          </a:xfrm>
          <a:prstGeom prst="bentConnector3">
            <a:avLst>
              <a:gd name="adj1" fmla="val -8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Rectangle 4">
            <a:extLst>
              <a:ext uri="{FF2B5EF4-FFF2-40B4-BE49-F238E27FC236}">
                <a16:creationId xmlns:a16="http://schemas.microsoft.com/office/drawing/2014/main" id="{AB03526C-E792-4754-9EFE-513DAB975A59}"/>
              </a:ext>
            </a:extLst>
          </p:cNvPr>
          <p:cNvSpPr/>
          <p:nvPr/>
        </p:nvSpPr>
        <p:spPr bwMode="auto">
          <a:xfrm>
            <a:off x="3193102" y="3944959"/>
            <a:ext cx="3419322" cy="47461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Explore new design</a:t>
            </a:r>
          </a:p>
        </p:txBody>
      </p:sp>
      <p:cxnSp>
        <p:nvCxnSpPr>
          <p:cNvPr id="28" name="连接符: 肘形 27">
            <a:extLst>
              <a:ext uri="{FF2B5EF4-FFF2-40B4-BE49-F238E27FC236}">
                <a16:creationId xmlns:a16="http://schemas.microsoft.com/office/drawing/2014/main" id="{DC2CB0CC-0F2E-4783-A9FE-736E3289B1B2}"/>
              </a:ext>
            </a:extLst>
          </p:cNvPr>
          <p:cNvCxnSpPr>
            <a:cxnSpLocks/>
            <a:stCxn id="25" idx="1"/>
            <a:endCxn id="5" idx="0"/>
          </p:cNvCxnSpPr>
          <p:nvPr/>
        </p:nvCxnSpPr>
        <p:spPr bwMode="auto">
          <a:xfrm rot="10800000" flipV="1">
            <a:off x="2102550" y="4182268"/>
            <a:ext cx="1090553" cy="1687214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5756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Layout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4" y="1228726"/>
            <a:ext cx="6355634" cy="5684838"/>
          </a:xfrm>
        </p:spPr>
        <p:txBody>
          <a:bodyPr/>
          <a:lstStyle/>
          <a:p>
            <a:r>
              <a:rPr lang="en-US" dirty="0"/>
              <a:t>Define layout quality with post layout simulation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dirty="0"/>
              <a:t>Layout sensitive performance: CMRR and offset</a:t>
            </a:r>
          </a:p>
          <a:p>
            <a:r>
              <a:rPr lang="en-US" altLang="zh-CN" dirty="0"/>
              <a:t>Formulate problem into binary classification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Balanced: Worst 25% vs Best 25%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Imbalanced: Worst 25% vs Rest 75%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A33D9B-55E2-4343-8165-B1E37EB47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190" y="1340643"/>
            <a:ext cx="5820375" cy="429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62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Placement Feature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4" y="2335215"/>
            <a:ext cx="6570123" cy="3851274"/>
          </a:xfrm>
        </p:spPr>
        <p:txBody>
          <a:bodyPr/>
          <a:lstStyle/>
          <a:p>
            <a:r>
              <a:rPr lang="en-US" altLang="zh-CN" dirty="0"/>
              <a:t>Placement feature extraction:</a:t>
            </a:r>
          </a:p>
          <a:p>
            <a:pPr lvl="1"/>
            <a:r>
              <a:rPr lang="en-US" altLang="zh-CN" dirty="0"/>
              <a:t>Device location and size: images</a:t>
            </a:r>
          </a:p>
          <a:p>
            <a:pPr lvl="1"/>
            <a:r>
              <a:rPr lang="en-US" altLang="zh-CN" dirty="0"/>
              <a:t>Circuit topology: separating devices to different channels</a:t>
            </a:r>
          </a:p>
          <a:p>
            <a:pPr lvl="1"/>
            <a:r>
              <a:rPr lang="en-US" altLang="zh-CN" dirty="0"/>
              <a:t>Device types: image intensity</a:t>
            </a:r>
          </a:p>
          <a:p>
            <a:pPr lvl="1"/>
            <a:r>
              <a:rPr lang="en-US" altLang="zh-CN" dirty="0"/>
              <a:t>Pin location: routing congestion map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D6B86A-4F1A-485D-9E68-C7A7C81B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067" y="1373186"/>
            <a:ext cx="5626804" cy="51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18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Placement Feature Extraction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78457BC-E74A-418D-B2DF-2B3223048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60" y="2828269"/>
            <a:ext cx="4047140" cy="29207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299B2C-FB49-41A5-95B6-AFD8C9697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790" y="1839067"/>
            <a:ext cx="5676900" cy="4286250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77A2341E-701E-48DB-9CF6-84EB29267A77}"/>
              </a:ext>
            </a:extLst>
          </p:cNvPr>
          <p:cNvSpPr/>
          <p:nvPr/>
        </p:nvSpPr>
        <p:spPr bwMode="auto">
          <a:xfrm>
            <a:off x="5526241" y="4188178"/>
            <a:ext cx="1741487" cy="56444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74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3D CNN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7608" y="1717674"/>
            <a:ext cx="5360447" cy="4362451"/>
          </a:xfrm>
        </p:spPr>
        <p:txBody>
          <a:bodyPr/>
          <a:lstStyle/>
          <a:p>
            <a:r>
              <a:rPr lang="en-US" altLang="zh-CN" dirty="0"/>
              <a:t>Coordinate channel embedding</a:t>
            </a:r>
          </a:p>
          <a:p>
            <a:pPr lvl="1"/>
            <a:r>
              <a:rPr lang="en-US" altLang="zh-CN" dirty="0"/>
              <a:t>Additional channel for numerical coordinates</a:t>
            </a:r>
          </a:p>
          <a:p>
            <a:pPr marL="457094" lvl="1" indent="0">
              <a:buNone/>
            </a:pPr>
            <a:endParaRPr lang="en-US" altLang="zh-CN" dirty="0"/>
          </a:p>
          <a:p>
            <a:r>
              <a:rPr lang="en-US" altLang="zh-CN" dirty="0"/>
              <a:t>3D CNN</a:t>
            </a:r>
          </a:p>
          <a:p>
            <a:pPr lvl="1"/>
            <a:r>
              <a:rPr lang="en-US" altLang="zh-CN" dirty="0"/>
              <a:t>Depth-wise convolution</a:t>
            </a:r>
          </a:p>
          <a:p>
            <a:pPr lvl="1"/>
            <a:r>
              <a:rPr lang="en-US" altLang="zh-CN" dirty="0"/>
              <a:t>Interactions between different channels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E7330DC-F167-484B-8FB0-FD111A951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23" y="1513130"/>
            <a:ext cx="6281875" cy="5128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3A88A9-E273-457A-899D-B1B6ED1552A1}"/>
              </a:ext>
            </a:extLst>
          </p:cNvPr>
          <p:cNvSpPr/>
          <p:nvPr/>
        </p:nvSpPr>
        <p:spPr>
          <a:xfrm>
            <a:off x="7700124" y="3548931"/>
            <a:ext cx="2558301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[R. Liu et al.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NIPS, 2018]</a:t>
            </a:r>
            <a:r>
              <a:rPr lang="en-US" altLang="zh-CN" dirty="0"/>
              <a:t>  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D3E0397-42FD-4B14-9A7B-1DA42AAC0A49}"/>
              </a:ext>
            </a:extLst>
          </p:cNvPr>
          <p:cNvSpPr/>
          <p:nvPr/>
        </p:nvSpPr>
        <p:spPr>
          <a:xfrm>
            <a:off x="7700124" y="6111516"/>
            <a:ext cx="3977527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[S. 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</a:t>
            </a:r>
            <a:r>
              <a:rPr lang="en-US" b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IEEE T. Pattern Anal, 2013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D0622BD-BF50-40AD-9E33-F40C8F577A7E}"/>
              </a:ext>
            </a:extLst>
          </p:cNvPr>
          <p:cNvSpPr/>
          <p:nvPr/>
        </p:nvSpPr>
        <p:spPr bwMode="auto">
          <a:xfrm>
            <a:off x="1431758" y="1513130"/>
            <a:ext cx="3056021" cy="2830270"/>
          </a:xfrm>
          <a:prstGeom prst="parallelogram">
            <a:avLst>
              <a:gd name="adj" fmla="val 7427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771204-CE66-46FE-99B3-E194A5A06692}"/>
              </a:ext>
            </a:extLst>
          </p:cNvPr>
          <p:cNvSpPr/>
          <p:nvPr/>
        </p:nvSpPr>
        <p:spPr bwMode="auto">
          <a:xfrm>
            <a:off x="1203158" y="4656220"/>
            <a:ext cx="1985210" cy="17691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76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Model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E0A7670-7B8D-4AC0-905F-16073D99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255" y="1807642"/>
            <a:ext cx="7354342" cy="45270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635845-F99D-49AC-89C5-C370FFAD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4" y="1442701"/>
            <a:ext cx="5086394" cy="3232085"/>
          </a:xfrm>
        </p:spPr>
        <p:txBody>
          <a:bodyPr/>
          <a:lstStyle/>
          <a:p>
            <a:r>
              <a:rPr lang="en-US" dirty="0"/>
              <a:t>Dataset: OTA1 with balanced labeling</a:t>
            </a:r>
          </a:p>
          <a:p>
            <a:r>
              <a:rPr lang="en-US" dirty="0"/>
              <a:t>Feature is of utmost importance</a:t>
            </a:r>
          </a:p>
          <a:p>
            <a:r>
              <a:rPr lang="en-US" altLang="zh-CN" dirty="0"/>
              <a:t>3D CNN helps a little with generalization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5F453BD-07D3-4B06-86D2-A1416DE89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8" y="4674786"/>
            <a:ext cx="5276950" cy="191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7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44" y="2316363"/>
            <a:ext cx="9738358" cy="3230196"/>
          </a:xfrm>
        </p:spPr>
        <p:txBody>
          <a:bodyPr/>
          <a:lstStyle/>
          <a:p>
            <a:r>
              <a:rPr lang="en-US" dirty="0"/>
              <a:t>Introduction and Motivation</a:t>
            </a:r>
          </a:p>
          <a:p>
            <a:r>
              <a:rPr lang="en-US" dirty="0">
                <a:solidFill>
                  <a:schemeClr val="bg2"/>
                </a:solidFill>
              </a:rPr>
              <a:t>UT-</a:t>
            </a:r>
            <a:r>
              <a:rPr lang="en-US" dirty="0" err="1">
                <a:solidFill>
                  <a:schemeClr val="bg2"/>
                </a:solidFill>
              </a:rPr>
              <a:t>AnLay</a:t>
            </a:r>
            <a:r>
              <a:rPr lang="en-US" dirty="0">
                <a:solidFill>
                  <a:schemeClr val="bg2"/>
                </a:solidFill>
              </a:rPr>
              <a:t> Dataset with MAGICAL</a:t>
            </a:r>
          </a:p>
          <a:p>
            <a:r>
              <a:rPr lang="en-US" dirty="0">
                <a:solidFill>
                  <a:schemeClr val="bg2"/>
                </a:solidFill>
              </a:rPr>
              <a:t>Placement Quality Prediction </a:t>
            </a:r>
          </a:p>
          <a:p>
            <a:r>
              <a:rPr lang="en-US" dirty="0">
                <a:solidFill>
                  <a:schemeClr val="bg2"/>
                </a:solidFill>
              </a:rPr>
              <a:t>Improved Data Efficiency with Transfer Learning</a:t>
            </a:r>
          </a:p>
          <a:p>
            <a:r>
              <a:rPr lang="en-US" dirty="0">
                <a:solidFill>
                  <a:schemeClr val="bg2"/>
                </a:solidFill>
              </a:rPr>
              <a:t>Conclusions</a:t>
            </a:r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17CC5-5684-9D4B-83C9-4B6FA88A201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3</a:t>
            </a:fld>
            <a:r>
              <a:rPr lang="en-US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6D925DA-8D16-7548-9056-6CA861E9EE19}"/>
              </a:ext>
            </a:extLst>
          </p:cNvPr>
          <p:cNvSpPr txBox="1">
            <a:spLocks/>
          </p:cNvSpPr>
          <p:nvPr/>
        </p:nvSpPr>
        <p:spPr bwMode="auto">
          <a:xfrm>
            <a:off x="778944" y="155863"/>
            <a:ext cx="11833149" cy="7838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199" b="1" i="0">
                <a:solidFill>
                  <a:srgbClr val="333298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742777" indent="-285683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273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59982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692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01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10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820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5293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/>
            <a:r>
              <a:rPr lang="en-US" sz="3200" kern="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79089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44" y="2316363"/>
            <a:ext cx="9738358" cy="3230196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 and Motivation</a:t>
            </a:r>
          </a:p>
          <a:p>
            <a:r>
              <a:rPr lang="en-US" dirty="0">
                <a:solidFill>
                  <a:schemeClr val="bg2"/>
                </a:solidFill>
              </a:rPr>
              <a:t>UT-</a:t>
            </a:r>
            <a:r>
              <a:rPr lang="en-US" dirty="0" err="1">
                <a:solidFill>
                  <a:schemeClr val="bg2"/>
                </a:solidFill>
              </a:rPr>
              <a:t>AnLay</a:t>
            </a:r>
            <a:r>
              <a:rPr lang="en-US" dirty="0">
                <a:solidFill>
                  <a:schemeClr val="bg2"/>
                </a:solidFill>
              </a:rPr>
              <a:t> Dataset with MAGICAL</a:t>
            </a:r>
          </a:p>
          <a:p>
            <a:r>
              <a:rPr lang="en-US" dirty="0">
                <a:solidFill>
                  <a:schemeClr val="bg2"/>
                </a:solidFill>
              </a:rPr>
              <a:t>Placement Quality Prediction </a:t>
            </a:r>
          </a:p>
          <a:p>
            <a:r>
              <a:rPr lang="en-US" dirty="0">
                <a:solidFill>
                  <a:schemeClr val="tx1"/>
                </a:solidFill>
              </a:rPr>
              <a:t>Improved Data Efficiency with Transfer Learning</a:t>
            </a:r>
          </a:p>
          <a:p>
            <a:r>
              <a:rPr lang="en-US" dirty="0">
                <a:solidFill>
                  <a:schemeClr val="bg2"/>
                </a:solidFill>
              </a:rPr>
              <a:t>Conclusions</a:t>
            </a:r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17CC5-5684-9D4B-83C9-4B6FA88A201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30</a:t>
            </a:fld>
            <a:r>
              <a:rPr lang="en-US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6D925DA-8D16-7548-9056-6CA861E9EE19}"/>
              </a:ext>
            </a:extLst>
          </p:cNvPr>
          <p:cNvSpPr txBox="1">
            <a:spLocks/>
          </p:cNvSpPr>
          <p:nvPr/>
        </p:nvSpPr>
        <p:spPr bwMode="auto">
          <a:xfrm>
            <a:off x="778944" y="155863"/>
            <a:ext cx="11833149" cy="7838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199" b="1" i="0">
                <a:solidFill>
                  <a:srgbClr val="333298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742777" indent="-285683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273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59982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692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01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10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820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5293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/>
            <a:r>
              <a:rPr lang="en-US" sz="3200" kern="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64768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Transfer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4D1725-C818-44BC-A9E2-AA61340ED646}"/>
              </a:ext>
            </a:extLst>
          </p:cNvPr>
          <p:cNvSpPr/>
          <p:nvPr/>
        </p:nvSpPr>
        <p:spPr bwMode="auto">
          <a:xfrm>
            <a:off x="1660358" y="1253202"/>
            <a:ext cx="3320717" cy="108918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Source Domain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2400" dirty="0"/>
              <a:t>(</a:t>
            </a:r>
            <a:r>
              <a:rPr lang="en-US" sz="2400" dirty="0" err="1"/>
              <a:t>x</a:t>
            </a:r>
            <a:r>
              <a:rPr lang="en-US" sz="2400" baseline="-25000" dirty="0" err="1"/>
              <a:t>s</a:t>
            </a:r>
            <a:r>
              <a:rPr lang="en-US" sz="2400" dirty="0"/>
              <a:t>, </a:t>
            </a:r>
            <a:r>
              <a:rPr lang="en-US" sz="2400" dirty="0" err="1"/>
              <a:t>y</a:t>
            </a:r>
            <a:r>
              <a:rPr lang="en-US" sz="2400" baseline="-25000" dirty="0" err="1"/>
              <a:t>s</a:t>
            </a:r>
            <a:r>
              <a:rPr lang="en-US" sz="2400" dirty="0"/>
              <a:t>) </a:t>
            </a:r>
            <a:endParaRPr kumimoji="0" lang="en-US" sz="2400" b="0" i="0" u="none" strike="noStrike" cap="none" normalizeH="0" baseline="-25000" dirty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A4345A5-DBB0-465D-AAD0-676694F03B9E}"/>
              </a:ext>
            </a:extLst>
          </p:cNvPr>
          <p:cNvSpPr/>
          <p:nvPr/>
        </p:nvSpPr>
        <p:spPr bwMode="auto">
          <a:xfrm>
            <a:off x="5402180" y="1564103"/>
            <a:ext cx="2081463" cy="403407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9F39F8-4B0A-4503-88AD-CEFBEDE6A914}"/>
              </a:ext>
            </a:extLst>
          </p:cNvPr>
          <p:cNvSpPr/>
          <p:nvPr/>
        </p:nvSpPr>
        <p:spPr bwMode="auto">
          <a:xfrm>
            <a:off x="8043356" y="1307345"/>
            <a:ext cx="2640682" cy="76845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Source Model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2400" dirty="0"/>
              <a:t>f</a:t>
            </a:r>
            <a:r>
              <a:rPr lang="en-US" sz="2000" dirty="0"/>
              <a:t>s</a:t>
            </a:r>
            <a:r>
              <a:rPr lang="en-US" sz="2400" dirty="0"/>
              <a:t>: </a:t>
            </a:r>
            <a:r>
              <a:rPr lang="en-US" sz="2400" dirty="0" err="1"/>
              <a:t>X</a:t>
            </a:r>
            <a:r>
              <a:rPr lang="en-US" sz="2400" baseline="-25000" dirty="0" err="1"/>
              <a:t>s</a:t>
            </a:r>
            <a:r>
              <a:rPr lang="en-US" sz="2400" dirty="0"/>
              <a:t> -&gt; Y</a:t>
            </a:r>
            <a:r>
              <a:rPr lang="en-US" sz="2400" baseline="-25000" dirty="0"/>
              <a:t>s</a:t>
            </a:r>
            <a:endParaRPr kumimoji="0" lang="en-US" sz="2400" b="0" i="0" u="none" strike="noStrike" cap="none" normalizeH="0" baseline="-25000" dirty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2681FA-B531-4AFD-BBA5-95BB1D9C1F42}"/>
              </a:ext>
            </a:extLst>
          </p:cNvPr>
          <p:cNvSpPr/>
          <p:nvPr/>
        </p:nvSpPr>
        <p:spPr bwMode="auto">
          <a:xfrm>
            <a:off x="1672387" y="2640611"/>
            <a:ext cx="3260559" cy="108918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Target Domain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2400" dirty="0"/>
              <a:t>(</a:t>
            </a:r>
            <a:r>
              <a:rPr lang="en-US" sz="2400" dirty="0" err="1"/>
              <a:t>x</a:t>
            </a:r>
            <a:r>
              <a:rPr lang="en-US" sz="2400" baseline="-25000" dirty="0" err="1"/>
              <a:t>s</a:t>
            </a:r>
            <a:r>
              <a:rPr lang="en-US" sz="2400" dirty="0"/>
              <a:t>, </a:t>
            </a:r>
            <a:r>
              <a:rPr lang="en-US" sz="2400" dirty="0" err="1"/>
              <a:t>y</a:t>
            </a:r>
            <a:r>
              <a:rPr lang="en-US" sz="2400" baseline="-25000" dirty="0" err="1"/>
              <a:t>s</a:t>
            </a:r>
            <a:r>
              <a:rPr lang="en-US" sz="2400" dirty="0"/>
              <a:t>) </a:t>
            </a:r>
            <a:endParaRPr kumimoji="0" lang="en-US" sz="2400" b="0" i="0" u="none" strike="noStrike" cap="none" normalizeH="0" baseline="-25000" dirty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1290B7-4249-4B7B-985A-815B12C11454}"/>
              </a:ext>
            </a:extLst>
          </p:cNvPr>
          <p:cNvSpPr txBox="1"/>
          <p:nvPr/>
        </p:nvSpPr>
        <p:spPr>
          <a:xfrm>
            <a:off x="5996013" y="1191897"/>
            <a:ext cx="875368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03BF10-BBF3-400F-ABDD-9D436204FD11}"/>
              </a:ext>
            </a:extLst>
          </p:cNvPr>
          <p:cNvSpPr/>
          <p:nvPr/>
        </p:nvSpPr>
        <p:spPr bwMode="auto">
          <a:xfrm>
            <a:off x="8043356" y="2868874"/>
            <a:ext cx="2640682" cy="82673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Source Model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2400" dirty="0"/>
              <a:t>f</a:t>
            </a:r>
            <a:r>
              <a:rPr lang="en-US" sz="2000" dirty="0"/>
              <a:t>t</a:t>
            </a:r>
            <a:r>
              <a:rPr lang="en-US" sz="2400" dirty="0"/>
              <a:t>: </a:t>
            </a:r>
            <a:r>
              <a:rPr lang="en-US" sz="2400" dirty="0" err="1"/>
              <a:t>X</a:t>
            </a:r>
            <a:r>
              <a:rPr lang="en-US" sz="2000" baseline="-25000" dirty="0" err="1"/>
              <a:t>t</a:t>
            </a:r>
            <a:r>
              <a:rPr lang="en-US" sz="2400" dirty="0"/>
              <a:t> -&gt; </a:t>
            </a:r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endParaRPr kumimoji="0" lang="en-US" sz="2400" b="0" i="0" u="none" strike="noStrike" cap="none" normalizeH="0" baseline="-25000" dirty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37A895-E630-40F5-B762-270CF9A4D0D7}"/>
              </a:ext>
            </a:extLst>
          </p:cNvPr>
          <p:cNvSpPr txBox="1"/>
          <p:nvPr/>
        </p:nvSpPr>
        <p:spPr>
          <a:xfrm>
            <a:off x="5775022" y="2620665"/>
            <a:ext cx="1486304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Fine-tune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6B3BB5F-9B15-4D6E-B35E-306408C4693C}"/>
              </a:ext>
            </a:extLst>
          </p:cNvPr>
          <p:cNvSpPr/>
          <p:nvPr/>
        </p:nvSpPr>
        <p:spPr bwMode="auto">
          <a:xfrm rot="5400000">
            <a:off x="9021376" y="2326863"/>
            <a:ext cx="684641" cy="32172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rPr>
              <a:t> 	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D786EC-9D62-4CFD-A358-A5AFA52EE2CF}"/>
              </a:ext>
            </a:extLst>
          </p:cNvPr>
          <p:cNvSpPr txBox="1"/>
          <p:nvPr/>
        </p:nvSpPr>
        <p:spPr>
          <a:xfrm>
            <a:off x="9755595" y="2228621"/>
            <a:ext cx="129875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Initialize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B99C50E-7552-49CD-BF0E-78080FA6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26" y="4230409"/>
            <a:ext cx="9751973" cy="1879689"/>
          </a:xfrm>
        </p:spPr>
        <p:txBody>
          <a:bodyPr/>
          <a:lstStyle/>
          <a:p>
            <a:r>
              <a:rPr lang="en-US" altLang="zh-CN" dirty="0"/>
              <a:t>Transfer learning: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Train model on source domain with abundant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Fine-tune model on target domain with limited data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6A2EEB4-36C7-4090-8362-931619DBE64C}"/>
              </a:ext>
            </a:extLst>
          </p:cNvPr>
          <p:cNvSpPr/>
          <p:nvPr/>
        </p:nvSpPr>
        <p:spPr bwMode="auto">
          <a:xfrm>
            <a:off x="5421987" y="3053461"/>
            <a:ext cx="2081463" cy="403407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20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Transfer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B99C50E-7552-49CD-BF0E-78080FA6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647" y="1270641"/>
            <a:ext cx="9751973" cy="4648896"/>
          </a:xfrm>
        </p:spPr>
        <p:txBody>
          <a:bodyPr/>
          <a:lstStyle/>
          <a:p>
            <a:r>
              <a:rPr lang="en-US" altLang="zh-CN" dirty="0"/>
              <a:t>Source Domain: OTA1</a:t>
            </a:r>
          </a:p>
          <a:p>
            <a:r>
              <a:rPr lang="en-US" altLang="zh-CN" dirty="0"/>
              <a:t>Target Domains:</a:t>
            </a:r>
          </a:p>
          <a:p>
            <a:pPr lvl="1"/>
            <a:r>
              <a:rPr lang="en-US" altLang="zh-CN" dirty="0"/>
              <a:t>OTA2: Same schematic and performance metric different sizing</a:t>
            </a:r>
          </a:p>
          <a:p>
            <a:pPr lvl="1"/>
            <a:r>
              <a:rPr lang="en-US" altLang="zh-CN" dirty="0"/>
              <a:t>OTA3: Different schematic same performance metric</a:t>
            </a:r>
          </a:p>
          <a:p>
            <a:pPr lvl="1"/>
            <a:r>
              <a:rPr lang="en-US" altLang="zh-CN" dirty="0"/>
              <a:t>OTA4: Different schematic and performance metric</a:t>
            </a:r>
          </a:p>
          <a:p>
            <a:r>
              <a:rPr lang="en-US" altLang="zh-CN" dirty="0"/>
              <a:t>Data utilization </a:t>
            </a:r>
            <a:r>
              <a:rPr lang="el-GR" altLang="zh-CN" dirty="0"/>
              <a:t>α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/>
              <a:t>Percentage of available training data in target domain</a:t>
            </a:r>
          </a:p>
          <a:p>
            <a:pPr lvl="1"/>
            <a:r>
              <a:rPr lang="en-US" altLang="zh-CN" dirty="0"/>
              <a:t>20% reserved for testing </a:t>
            </a:r>
            <a:r>
              <a:rPr lang="el-GR" altLang="zh-CN" dirty="0"/>
              <a:t>α</a:t>
            </a:r>
            <a:r>
              <a:rPr lang="en-US" altLang="zh-CN" sz="2000" dirty="0"/>
              <a:t>max</a:t>
            </a:r>
            <a:r>
              <a:rPr lang="en-US" altLang="zh-CN" dirty="0"/>
              <a:t> = 0.8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08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Evaluating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4B99C50E-7552-49CD-BF0E-78080FA69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5647" y="1270642"/>
                <a:ext cx="7693478" cy="4179663"/>
              </a:xfrm>
            </p:spPr>
            <p:txBody>
              <a:bodyPr/>
              <a:lstStyle/>
              <a:p>
                <a:r>
                  <a:rPr lang="en-US" altLang="zh-CN" dirty="0"/>
                  <a:t>Accuracy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Acc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Measures overall performance</a:t>
                </a:r>
              </a:p>
              <a:p>
                <a:r>
                  <a:rPr lang="en-US" altLang="zh-CN" dirty="0"/>
                  <a:t>False omission rate (FOR)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𝑃𝑟𝑒𝑑𝑖𝑐𝑡𝑒𝑑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𝑔𝑜𝑜𝑑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𝑏𝑎𝑑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𝑝𝑒𝑟𝑓𝑜𝑟𝑚𝑎𝑛𝑐𝑒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𝑝𝑟𝑒𝑑𝑖𝑐𝑡𝑒𝑑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𝑔𝑜𝑜𝑑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𝑑𝑒𝑠𝑖𝑔𝑛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Percentage of leaked bad designs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Random selection: 25%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094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4B99C50E-7552-49CD-BF0E-78080FA69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5647" y="1270642"/>
                <a:ext cx="7693478" cy="4179663"/>
              </a:xfrm>
              <a:blipFill>
                <a:blip r:embed="rId2"/>
                <a:stretch>
                  <a:fillRect t="-2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0FC4C8F-5136-4C2F-91B7-6BEA92C0E056}"/>
              </a:ext>
            </a:extLst>
          </p:cNvPr>
          <p:cNvGrpSpPr/>
          <p:nvPr/>
        </p:nvGrpSpPr>
        <p:grpSpPr>
          <a:xfrm>
            <a:off x="8669125" y="1800030"/>
            <a:ext cx="3735812" cy="3265264"/>
            <a:chOff x="7207074" y="1191308"/>
            <a:chExt cx="3350643" cy="27070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90AEC6-84DA-4230-B2E3-CCCD8CEA22B4}"/>
                </a:ext>
              </a:extLst>
            </p:cNvPr>
            <p:cNvSpPr/>
            <p:nvPr/>
          </p:nvSpPr>
          <p:spPr bwMode="auto">
            <a:xfrm>
              <a:off x="8241633" y="1852863"/>
              <a:ext cx="1155031" cy="99862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717E1C-E6CC-4656-A2C1-80649B828465}"/>
                </a:ext>
              </a:extLst>
            </p:cNvPr>
            <p:cNvSpPr/>
            <p:nvPr/>
          </p:nvSpPr>
          <p:spPr bwMode="auto">
            <a:xfrm>
              <a:off x="9396664" y="1852863"/>
              <a:ext cx="1155031" cy="99862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662A4C-D110-422B-BF45-45F6BAE70988}"/>
                </a:ext>
              </a:extLst>
            </p:cNvPr>
            <p:cNvSpPr/>
            <p:nvPr/>
          </p:nvSpPr>
          <p:spPr bwMode="auto">
            <a:xfrm>
              <a:off x="8241633" y="2851484"/>
              <a:ext cx="1155031" cy="99862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D2F972-BDFF-41B4-AC07-300213487A93}"/>
                </a:ext>
              </a:extLst>
            </p:cNvPr>
            <p:cNvSpPr/>
            <p:nvPr/>
          </p:nvSpPr>
          <p:spPr bwMode="auto">
            <a:xfrm>
              <a:off x="9396664" y="2851484"/>
              <a:ext cx="1155031" cy="99862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15EC80-B5A8-4278-AC11-2BE4B9AF1E6E}"/>
                </a:ext>
              </a:extLst>
            </p:cNvPr>
            <p:cNvSpPr txBox="1"/>
            <p:nvPr/>
          </p:nvSpPr>
          <p:spPr>
            <a:xfrm>
              <a:off x="8618246" y="1191308"/>
              <a:ext cx="1556836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Golden Label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D99CDC-82A9-4C81-92E3-1F1FDC1288C7}"/>
                </a:ext>
              </a:extLst>
            </p:cNvPr>
            <p:cNvSpPr txBox="1"/>
            <p:nvPr/>
          </p:nvSpPr>
          <p:spPr>
            <a:xfrm>
              <a:off x="8322859" y="1515634"/>
              <a:ext cx="992579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Positive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F1A3E9-D64B-447C-9A64-E7D2A0432136}"/>
                </a:ext>
              </a:extLst>
            </p:cNvPr>
            <p:cNvSpPr txBox="1"/>
            <p:nvPr/>
          </p:nvSpPr>
          <p:spPr>
            <a:xfrm>
              <a:off x="9462545" y="1515634"/>
              <a:ext cx="1095172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Negative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D9F2C0-DF4F-4016-8078-71609F7001CB}"/>
                </a:ext>
              </a:extLst>
            </p:cNvPr>
            <p:cNvSpPr txBox="1"/>
            <p:nvPr/>
          </p:nvSpPr>
          <p:spPr>
            <a:xfrm rot="5400000">
              <a:off x="7403048" y="2127277"/>
              <a:ext cx="992579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Positive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20C3DC-39D5-4B29-B5BC-4ED41D4E77E7}"/>
                </a:ext>
              </a:extLst>
            </p:cNvPr>
            <p:cNvSpPr txBox="1"/>
            <p:nvPr/>
          </p:nvSpPr>
          <p:spPr>
            <a:xfrm rot="5400000">
              <a:off x="7351752" y="3175810"/>
              <a:ext cx="1095172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Negative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BD73C0-92FA-4618-8C8A-EEE0C19EF054}"/>
                </a:ext>
              </a:extLst>
            </p:cNvPr>
            <p:cNvSpPr txBox="1"/>
            <p:nvPr/>
          </p:nvSpPr>
          <p:spPr>
            <a:xfrm rot="5400000">
              <a:off x="6776764" y="2646935"/>
              <a:ext cx="1210588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Prediction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7AB26E-3B9D-4D0F-B773-7E521E8B563B}"/>
                </a:ext>
              </a:extLst>
            </p:cNvPr>
            <p:cNvSpPr txBox="1"/>
            <p:nvPr/>
          </p:nvSpPr>
          <p:spPr>
            <a:xfrm>
              <a:off x="8557231" y="2176662"/>
              <a:ext cx="479618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TP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171232-FE21-4B09-AE87-ACDA1ACBCA9F}"/>
                </a:ext>
              </a:extLst>
            </p:cNvPr>
            <p:cNvSpPr txBox="1"/>
            <p:nvPr/>
          </p:nvSpPr>
          <p:spPr>
            <a:xfrm>
              <a:off x="9712262" y="2203883"/>
              <a:ext cx="479618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84E75A-150C-4FAB-B4A7-909BC54768D5}"/>
                </a:ext>
              </a:extLst>
            </p:cNvPr>
            <p:cNvSpPr txBox="1"/>
            <p:nvPr/>
          </p:nvSpPr>
          <p:spPr>
            <a:xfrm>
              <a:off x="8572927" y="3162544"/>
              <a:ext cx="492443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50F683-63C5-4805-9F4A-21E92B03542B}"/>
                </a:ext>
              </a:extLst>
            </p:cNvPr>
            <p:cNvSpPr txBox="1"/>
            <p:nvPr/>
          </p:nvSpPr>
          <p:spPr>
            <a:xfrm>
              <a:off x="9672534" y="3163071"/>
              <a:ext cx="662592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9CB3E8E-0F34-4C2E-831A-51A62B9EBFB2}"/>
              </a:ext>
            </a:extLst>
          </p:cNvPr>
          <p:cNvSpPr txBox="1"/>
          <p:nvPr/>
        </p:nvSpPr>
        <p:spPr>
          <a:xfrm>
            <a:off x="4804459" y="6512556"/>
            <a:ext cx="8119530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Detailed results on precision, recall and F1 score omitted for simplicity</a:t>
            </a:r>
          </a:p>
        </p:txBody>
      </p:sp>
    </p:spTree>
    <p:extLst>
      <p:ext uri="{BB962C8B-B14F-4D97-AF65-F5344CB8AC3E}">
        <p14:creationId xmlns:p14="http://schemas.microsoft.com/office/powerpoint/2010/main" val="3835478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Evaluating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83030-E401-4B1D-826C-C118C75EF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518" y="1344753"/>
            <a:ext cx="6627897" cy="48512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96E087-1ADF-474A-85AE-6821C1788340}"/>
              </a:ext>
            </a:extLst>
          </p:cNvPr>
          <p:cNvSpPr txBox="1"/>
          <p:nvPr/>
        </p:nvSpPr>
        <p:spPr>
          <a:xfrm>
            <a:off x="5611047" y="6426089"/>
            <a:ext cx="771236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are transfer learning results, w/o are retraining with random initialization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0E4833-7B77-4406-840C-7FC5C134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5" y="1228726"/>
            <a:ext cx="5916574" cy="5684838"/>
          </a:xfrm>
        </p:spPr>
        <p:txBody>
          <a:bodyPr/>
          <a:lstStyle/>
          <a:p>
            <a:r>
              <a:rPr lang="en-US" sz="2400" dirty="0"/>
              <a:t>Transfer learning improves results compared with random initialization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0A74CA-121E-47F0-A32C-3B2B62323D10}"/>
              </a:ext>
            </a:extLst>
          </p:cNvPr>
          <p:cNvSpPr/>
          <p:nvPr/>
        </p:nvSpPr>
        <p:spPr bwMode="auto">
          <a:xfrm>
            <a:off x="11189368" y="2502569"/>
            <a:ext cx="589548" cy="79381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09DF96-A547-4EF5-977F-D0802A8B3A0C}"/>
              </a:ext>
            </a:extLst>
          </p:cNvPr>
          <p:cNvSpPr/>
          <p:nvPr/>
        </p:nvSpPr>
        <p:spPr bwMode="auto">
          <a:xfrm>
            <a:off x="11189368" y="3701439"/>
            <a:ext cx="589548" cy="82007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76AF4A-3202-4B38-84A9-C17A4E890016}"/>
              </a:ext>
            </a:extLst>
          </p:cNvPr>
          <p:cNvSpPr/>
          <p:nvPr/>
        </p:nvSpPr>
        <p:spPr bwMode="auto">
          <a:xfrm>
            <a:off x="11189368" y="4948728"/>
            <a:ext cx="589548" cy="82007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8CE07F-2765-42E2-A88C-C3655097E5F3}"/>
              </a:ext>
            </a:extLst>
          </p:cNvPr>
          <p:cNvSpPr/>
          <p:nvPr/>
        </p:nvSpPr>
        <p:spPr bwMode="auto">
          <a:xfrm>
            <a:off x="12220295" y="2502568"/>
            <a:ext cx="589548" cy="79381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058B68-DB4C-4F1E-B0E5-366CA63C7DB9}"/>
              </a:ext>
            </a:extLst>
          </p:cNvPr>
          <p:cNvSpPr/>
          <p:nvPr/>
        </p:nvSpPr>
        <p:spPr bwMode="auto">
          <a:xfrm>
            <a:off x="12240570" y="3734289"/>
            <a:ext cx="589548" cy="79381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42E0A6-3E3E-4C57-9918-9E017676D79D}"/>
              </a:ext>
            </a:extLst>
          </p:cNvPr>
          <p:cNvSpPr/>
          <p:nvPr/>
        </p:nvSpPr>
        <p:spPr bwMode="auto">
          <a:xfrm>
            <a:off x="12220962" y="4933161"/>
            <a:ext cx="589548" cy="83564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80024E4-6762-4E6F-B103-9789A1E32E06}"/>
              </a:ext>
            </a:extLst>
          </p:cNvPr>
          <p:cNvCxnSpPr>
            <a:cxnSpLocks/>
          </p:cNvCxnSpPr>
          <p:nvPr/>
        </p:nvCxnSpPr>
        <p:spPr bwMode="auto">
          <a:xfrm>
            <a:off x="11778916" y="2887443"/>
            <a:ext cx="441379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4969EE-D981-4E25-BE22-74A2031EE519}"/>
              </a:ext>
            </a:extLst>
          </p:cNvPr>
          <p:cNvCxnSpPr>
            <a:cxnSpLocks/>
          </p:cNvCxnSpPr>
          <p:nvPr/>
        </p:nvCxnSpPr>
        <p:spPr bwMode="auto">
          <a:xfrm>
            <a:off x="11774903" y="4110649"/>
            <a:ext cx="441379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FC9ADA2-012C-4151-A4B8-134034F83FC7}"/>
              </a:ext>
            </a:extLst>
          </p:cNvPr>
          <p:cNvCxnSpPr>
            <a:cxnSpLocks/>
          </p:cNvCxnSpPr>
          <p:nvPr/>
        </p:nvCxnSpPr>
        <p:spPr bwMode="auto">
          <a:xfrm>
            <a:off x="11782923" y="5333852"/>
            <a:ext cx="441379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65036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Transfer Learning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83030-E401-4B1D-826C-C118C75EF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518" y="1344753"/>
            <a:ext cx="6627897" cy="48512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96E087-1ADF-474A-85AE-6821C1788340}"/>
              </a:ext>
            </a:extLst>
          </p:cNvPr>
          <p:cNvSpPr txBox="1"/>
          <p:nvPr/>
        </p:nvSpPr>
        <p:spPr>
          <a:xfrm>
            <a:off x="5611047" y="6426089"/>
            <a:ext cx="771236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are transfer learning results, w/o are retraining with random initialization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0E4833-7B77-4406-840C-7FC5C134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5" y="1228726"/>
            <a:ext cx="5916574" cy="5684838"/>
          </a:xfrm>
        </p:spPr>
        <p:txBody>
          <a:bodyPr/>
          <a:lstStyle/>
          <a:p>
            <a:r>
              <a:rPr lang="en-US" sz="2400" dirty="0">
                <a:solidFill>
                  <a:schemeClr val="bg2"/>
                </a:solidFill>
              </a:rPr>
              <a:t>Transfer learning improves results compared with random initialization</a:t>
            </a:r>
          </a:p>
          <a:p>
            <a:r>
              <a:rPr lang="en-US" sz="2400" dirty="0"/>
              <a:t>Results improves with more training data in target domain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0A74CA-121E-47F0-A32C-3B2B62323D10}"/>
              </a:ext>
            </a:extLst>
          </p:cNvPr>
          <p:cNvSpPr/>
          <p:nvPr/>
        </p:nvSpPr>
        <p:spPr bwMode="auto">
          <a:xfrm>
            <a:off x="11189368" y="2502568"/>
            <a:ext cx="589548" cy="1080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09DF96-A547-4EF5-977F-D0802A8B3A0C}"/>
              </a:ext>
            </a:extLst>
          </p:cNvPr>
          <p:cNvSpPr/>
          <p:nvPr/>
        </p:nvSpPr>
        <p:spPr bwMode="auto">
          <a:xfrm>
            <a:off x="11189368" y="3701439"/>
            <a:ext cx="589548" cy="11097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76AF4A-3202-4B38-84A9-C17A4E890016}"/>
              </a:ext>
            </a:extLst>
          </p:cNvPr>
          <p:cNvSpPr/>
          <p:nvPr/>
        </p:nvSpPr>
        <p:spPr bwMode="auto">
          <a:xfrm>
            <a:off x="11189368" y="4948727"/>
            <a:ext cx="589548" cy="11097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8CE07F-2765-42E2-A88C-C3655097E5F3}"/>
              </a:ext>
            </a:extLst>
          </p:cNvPr>
          <p:cNvSpPr/>
          <p:nvPr/>
        </p:nvSpPr>
        <p:spPr bwMode="auto">
          <a:xfrm>
            <a:off x="8165653" y="2483531"/>
            <a:ext cx="589548" cy="10804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E27EE3-38BE-4BB2-85A2-EC38BD13762B}"/>
              </a:ext>
            </a:extLst>
          </p:cNvPr>
          <p:cNvSpPr/>
          <p:nvPr/>
        </p:nvSpPr>
        <p:spPr bwMode="auto">
          <a:xfrm>
            <a:off x="8165653" y="3730821"/>
            <a:ext cx="589548" cy="10804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79B9D4-5088-4B14-94E9-27C0E575D056}"/>
              </a:ext>
            </a:extLst>
          </p:cNvPr>
          <p:cNvSpPr/>
          <p:nvPr/>
        </p:nvSpPr>
        <p:spPr bwMode="auto">
          <a:xfrm>
            <a:off x="8165653" y="4948727"/>
            <a:ext cx="589548" cy="10804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95B0FB-8C01-46C2-86A2-2FA8741FF049}"/>
              </a:ext>
            </a:extLst>
          </p:cNvPr>
          <p:cNvCxnSpPr/>
          <p:nvPr/>
        </p:nvCxnSpPr>
        <p:spPr bwMode="auto">
          <a:xfrm flipV="1">
            <a:off x="11995484" y="2483531"/>
            <a:ext cx="0" cy="10804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4A9FD8-2729-4FE2-91C0-70EB24F98762}"/>
              </a:ext>
            </a:extLst>
          </p:cNvPr>
          <p:cNvCxnSpPr/>
          <p:nvPr/>
        </p:nvCxnSpPr>
        <p:spPr bwMode="auto">
          <a:xfrm flipV="1">
            <a:off x="11995484" y="3719677"/>
            <a:ext cx="0" cy="10804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F010C7-6C22-4993-B9F4-44327F5829A6}"/>
              </a:ext>
            </a:extLst>
          </p:cNvPr>
          <p:cNvCxnSpPr/>
          <p:nvPr/>
        </p:nvCxnSpPr>
        <p:spPr bwMode="auto">
          <a:xfrm flipV="1">
            <a:off x="12003505" y="4978108"/>
            <a:ext cx="0" cy="10804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57930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Transfer Learning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83030-E401-4B1D-826C-C118C75EF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518" y="1344753"/>
            <a:ext cx="6627897" cy="48512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96E087-1ADF-474A-85AE-6821C1788340}"/>
              </a:ext>
            </a:extLst>
          </p:cNvPr>
          <p:cNvSpPr txBox="1"/>
          <p:nvPr/>
        </p:nvSpPr>
        <p:spPr>
          <a:xfrm>
            <a:off x="5611047" y="6426089"/>
            <a:ext cx="771236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are transfer learning results, w/o are retraining with random initialization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0E4833-7B77-4406-840C-7FC5C134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5" y="1228726"/>
            <a:ext cx="5916574" cy="5684838"/>
          </a:xfrm>
        </p:spPr>
        <p:txBody>
          <a:bodyPr/>
          <a:lstStyle/>
          <a:p>
            <a:r>
              <a:rPr lang="en-US" sz="2400" dirty="0">
                <a:solidFill>
                  <a:schemeClr val="bg2"/>
                </a:solidFill>
              </a:rPr>
              <a:t>Transfer learning improves results compared with random initialization</a:t>
            </a:r>
          </a:p>
          <a:p>
            <a:r>
              <a:rPr lang="en-US" sz="2400" dirty="0">
                <a:solidFill>
                  <a:schemeClr val="bg2"/>
                </a:solidFill>
              </a:rPr>
              <a:t>Results improves with more training data in target domain</a:t>
            </a:r>
          </a:p>
          <a:p>
            <a:r>
              <a:rPr lang="en-US" sz="2400" dirty="0">
                <a:solidFill>
                  <a:schemeClr val="tx1"/>
                </a:solidFill>
              </a:rPr>
              <a:t>Satisfactory results in transfer learning with only 1% data (160 layouts)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0A74CA-121E-47F0-A32C-3B2B62323D10}"/>
              </a:ext>
            </a:extLst>
          </p:cNvPr>
          <p:cNvSpPr/>
          <p:nvPr/>
        </p:nvSpPr>
        <p:spPr bwMode="auto">
          <a:xfrm>
            <a:off x="8109283" y="3031958"/>
            <a:ext cx="4776537" cy="2644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DA8E1B-E6C4-458B-9630-51D2890A7118}"/>
              </a:ext>
            </a:extLst>
          </p:cNvPr>
          <p:cNvSpPr/>
          <p:nvPr/>
        </p:nvSpPr>
        <p:spPr bwMode="auto">
          <a:xfrm>
            <a:off x="8109282" y="4271313"/>
            <a:ext cx="4776537" cy="2644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7FF9E9-0ED2-4A60-9785-48D4796B3858}"/>
              </a:ext>
            </a:extLst>
          </p:cNvPr>
          <p:cNvSpPr/>
          <p:nvPr/>
        </p:nvSpPr>
        <p:spPr bwMode="auto">
          <a:xfrm>
            <a:off x="8109281" y="5510635"/>
            <a:ext cx="4776537" cy="2644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29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Transfer Learning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83030-E401-4B1D-826C-C118C75EF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518" y="1344753"/>
            <a:ext cx="6627897" cy="48512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96E087-1ADF-474A-85AE-6821C1788340}"/>
              </a:ext>
            </a:extLst>
          </p:cNvPr>
          <p:cNvSpPr txBox="1"/>
          <p:nvPr/>
        </p:nvSpPr>
        <p:spPr>
          <a:xfrm>
            <a:off x="5611047" y="6426089"/>
            <a:ext cx="771236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are transfer learning results, w/o are retraining with random initialization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0E4833-7B77-4406-840C-7FC5C134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5" y="1228726"/>
            <a:ext cx="5916574" cy="4546334"/>
          </a:xfrm>
        </p:spPr>
        <p:txBody>
          <a:bodyPr/>
          <a:lstStyle/>
          <a:p>
            <a:r>
              <a:rPr lang="en-US" sz="2400" dirty="0">
                <a:solidFill>
                  <a:schemeClr val="bg2"/>
                </a:solidFill>
              </a:rPr>
              <a:t>Transfer learning improves results compared with random initialization</a:t>
            </a:r>
          </a:p>
          <a:p>
            <a:r>
              <a:rPr lang="en-US" sz="2400" dirty="0">
                <a:solidFill>
                  <a:schemeClr val="bg2"/>
                </a:solidFill>
              </a:rPr>
              <a:t>Results improves with more training data in target domain</a:t>
            </a:r>
          </a:p>
          <a:p>
            <a:r>
              <a:rPr lang="en-US" sz="2400" dirty="0">
                <a:solidFill>
                  <a:schemeClr val="bg2"/>
                </a:solidFill>
              </a:rPr>
              <a:t>Satisfactory results in transfer learning with only 1% data (160 layouts)</a:t>
            </a:r>
          </a:p>
          <a:p>
            <a:r>
              <a:rPr lang="en-US" sz="2400" dirty="0">
                <a:solidFill>
                  <a:schemeClr val="tx1"/>
                </a:solidFill>
              </a:rPr>
              <a:t>Applying baseline model without transfer learning produce bad results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0A74CA-121E-47F0-A32C-3B2B62323D10}"/>
              </a:ext>
            </a:extLst>
          </p:cNvPr>
          <p:cNvSpPr/>
          <p:nvPr/>
        </p:nvSpPr>
        <p:spPr bwMode="auto">
          <a:xfrm>
            <a:off x="8109283" y="3344784"/>
            <a:ext cx="4776537" cy="2644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DA8E1B-E6C4-458B-9630-51D2890A7118}"/>
              </a:ext>
            </a:extLst>
          </p:cNvPr>
          <p:cNvSpPr/>
          <p:nvPr/>
        </p:nvSpPr>
        <p:spPr bwMode="auto">
          <a:xfrm>
            <a:off x="8109282" y="4548045"/>
            <a:ext cx="4776537" cy="2644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7FF9E9-0ED2-4A60-9785-48D4796B3858}"/>
              </a:ext>
            </a:extLst>
          </p:cNvPr>
          <p:cNvSpPr/>
          <p:nvPr/>
        </p:nvSpPr>
        <p:spPr bwMode="auto">
          <a:xfrm>
            <a:off x="8109281" y="5787371"/>
            <a:ext cx="4776537" cy="2644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00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Transfer Learning with Few-shot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3" y="1228726"/>
            <a:ext cx="11601551" cy="5684838"/>
          </a:xfrm>
        </p:spPr>
        <p:txBody>
          <a:bodyPr/>
          <a:lstStyle/>
          <a:p>
            <a:r>
              <a:rPr lang="en-US" dirty="0"/>
              <a:t>What is the limit? Can 0.1% data work (16 layouts)?</a:t>
            </a:r>
          </a:p>
          <a:p>
            <a:r>
              <a:rPr lang="en-US" dirty="0"/>
              <a:t>Testing data 20%, 200 times of training</a:t>
            </a:r>
          </a:p>
          <a:p>
            <a:r>
              <a:rPr lang="en-US" altLang="zh-CN" dirty="0"/>
              <a:t>Issues: Data distributions in train/test varies significantly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E55FE-8A65-4CBA-BDE5-86CF88FA42EE}"/>
              </a:ext>
            </a:extLst>
          </p:cNvPr>
          <p:cNvSpPr/>
          <p:nvPr/>
        </p:nvSpPr>
        <p:spPr bwMode="auto">
          <a:xfrm>
            <a:off x="2586789" y="5096754"/>
            <a:ext cx="9252284" cy="398963"/>
          </a:xfrm>
          <a:prstGeom prst="rect">
            <a:avLst/>
          </a:prstGeom>
          <a:gradFill flip="none" rotWithShape="1">
            <a:gsLst>
              <a:gs pos="0">
                <a:srgbClr val="00B8FF">
                  <a:shade val="30000"/>
                  <a:satMod val="115000"/>
                </a:srgbClr>
              </a:gs>
              <a:gs pos="50000">
                <a:srgbClr val="00B8FF">
                  <a:shade val="67500"/>
                  <a:satMod val="115000"/>
                </a:srgbClr>
              </a:gs>
              <a:gs pos="100000">
                <a:srgbClr val="00B8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6A72B-4C59-4415-80B6-6ABC2947ABFA}"/>
              </a:ext>
            </a:extLst>
          </p:cNvPr>
          <p:cNvSpPr txBox="1"/>
          <p:nvPr/>
        </p:nvSpPr>
        <p:spPr>
          <a:xfrm>
            <a:off x="778943" y="4992434"/>
            <a:ext cx="1505540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Sorted Test </a:t>
            </a:r>
          </a:p>
          <a:p>
            <a:pPr algn="ctr"/>
            <a:r>
              <a:rPr lang="en-US" dirty="0"/>
              <a:t>Performance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8F6FA-F223-4CBF-92F4-B1522A68B484}"/>
              </a:ext>
            </a:extLst>
          </p:cNvPr>
          <p:cNvSpPr/>
          <p:nvPr/>
        </p:nvSpPr>
        <p:spPr bwMode="auto">
          <a:xfrm>
            <a:off x="2586789" y="3494047"/>
            <a:ext cx="9252284" cy="39896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3EEF2-1F03-4753-846C-2B964877012C}"/>
              </a:ext>
            </a:extLst>
          </p:cNvPr>
          <p:cNvSpPr txBox="1"/>
          <p:nvPr/>
        </p:nvSpPr>
        <p:spPr>
          <a:xfrm>
            <a:off x="778943" y="3389727"/>
            <a:ext cx="1505540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Sorted Train </a:t>
            </a:r>
          </a:p>
          <a:p>
            <a:pPr algn="ctr"/>
            <a:r>
              <a:rPr lang="en-US" dirty="0"/>
              <a:t>Performance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5650E5-8CC9-4456-842C-900FD93B5F94}"/>
              </a:ext>
            </a:extLst>
          </p:cNvPr>
          <p:cNvCxnSpPr>
            <a:cxnSpLocks/>
          </p:cNvCxnSpPr>
          <p:nvPr/>
        </p:nvCxnSpPr>
        <p:spPr bwMode="auto">
          <a:xfrm>
            <a:off x="4908884" y="3116179"/>
            <a:ext cx="0" cy="3283645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BA3A2928-6F67-45C9-94EC-EEE77E50E5BB}"/>
              </a:ext>
            </a:extLst>
          </p:cNvPr>
          <p:cNvSpPr/>
          <p:nvPr/>
        </p:nvSpPr>
        <p:spPr bwMode="auto">
          <a:xfrm rot="5400000">
            <a:off x="3536862" y="3111330"/>
            <a:ext cx="398963" cy="2152566"/>
          </a:xfrm>
          <a:prstGeom prst="rightBrace">
            <a:avLst>
              <a:gd name="adj1" fmla="val 147702"/>
              <a:gd name="adj2" fmla="val 4944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E2078C-EC63-4711-9A1F-1E11775C725A}"/>
              </a:ext>
            </a:extLst>
          </p:cNvPr>
          <p:cNvSpPr txBox="1"/>
          <p:nvPr/>
        </p:nvSpPr>
        <p:spPr>
          <a:xfrm>
            <a:off x="2201700" y="6220610"/>
            <a:ext cx="78322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Worst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8B8F99-51C2-438B-9A30-088248B81C01}"/>
              </a:ext>
            </a:extLst>
          </p:cNvPr>
          <p:cNvSpPr txBox="1"/>
          <p:nvPr/>
        </p:nvSpPr>
        <p:spPr>
          <a:xfrm>
            <a:off x="11192742" y="6205376"/>
            <a:ext cx="6463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475BFA-E0E5-4FC9-86C5-2553E69F343A}"/>
              </a:ext>
            </a:extLst>
          </p:cNvPr>
          <p:cNvSpPr txBox="1"/>
          <p:nvPr/>
        </p:nvSpPr>
        <p:spPr>
          <a:xfrm>
            <a:off x="3424671" y="4403678"/>
            <a:ext cx="6463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25%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65D9DA51-6E6A-428B-BD5E-A0A1DB80FB2F}"/>
              </a:ext>
            </a:extLst>
          </p:cNvPr>
          <p:cNvSpPr/>
          <p:nvPr/>
        </p:nvSpPr>
        <p:spPr bwMode="auto">
          <a:xfrm rot="5400000">
            <a:off x="3463590" y="4723235"/>
            <a:ext cx="398963" cy="2152566"/>
          </a:xfrm>
          <a:prstGeom prst="rightBrace">
            <a:avLst>
              <a:gd name="adj1" fmla="val 147702"/>
              <a:gd name="adj2" fmla="val 4944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D24A02-0835-4797-995C-9BF17DD331E7}"/>
              </a:ext>
            </a:extLst>
          </p:cNvPr>
          <p:cNvSpPr txBox="1"/>
          <p:nvPr/>
        </p:nvSpPr>
        <p:spPr>
          <a:xfrm>
            <a:off x="3424670" y="6049856"/>
            <a:ext cx="6463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2779349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Transfer Learning with Few-shot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3" y="1228726"/>
            <a:ext cx="11601551" cy="5684838"/>
          </a:xfrm>
        </p:spPr>
        <p:txBody>
          <a:bodyPr/>
          <a:lstStyle/>
          <a:p>
            <a:r>
              <a:rPr lang="en-US" dirty="0"/>
              <a:t>What is the limit? Can 0.1% data work (16 layouts)?</a:t>
            </a:r>
          </a:p>
          <a:p>
            <a:r>
              <a:rPr lang="en-US" dirty="0"/>
              <a:t>Testing data 20%, 200 times of training</a:t>
            </a:r>
          </a:p>
          <a:p>
            <a:r>
              <a:rPr lang="en-US" altLang="zh-CN" dirty="0"/>
              <a:t>Issues: Data distributions in train/test varies significantly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E55FE-8A65-4CBA-BDE5-86CF88FA42EE}"/>
              </a:ext>
            </a:extLst>
          </p:cNvPr>
          <p:cNvSpPr/>
          <p:nvPr/>
        </p:nvSpPr>
        <p:spPr bwMode="auto">
          <a:xfrm>
            <a:off x="2586789" y="5096754"/>
            <a:ext cx="9252284" cy="398963"/>
          </a:xfrm>
          <a:prstGeom prst="rect">
            <a:avLst/>
          </a:prstGeom>
          <a:gradFill flip="none" rotWithShape="1">
            <a:gsLst>
              <a:gs pos="0">
                <a:srgbClr val="00B8FF">
                  <a:shade val="30000"/>
                  <a:satMod val="115000"/>
                </a:srgbClr>
              </a:gs>
              <a:gs pos="50000">
                <a:srgbClr val="00B8FF">
                  <a:shade val="67500"/>
                  <a:satMod val="115000"/>
                </a:srgbClr>
              </a:gs>
              <a:gs pos="100000">
                <a:srgbClr val="00B8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6A72B-4C59-4415-80B6-6ABC2947ABFA}"/>
              </a:ext>
            </a:extLst>
          </p:cNvPr>
          <p:cNvSpPr txBox="1"/>
          <p:nvPr/>
        </p:nvSpPr>
        <p:spPr>
          <a:xfrm>
            <a:off x="778943" y="4992434"/>
            <a:ext cx="1505540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Sorted Test </a:t>
            </a:r>
          </a:p>
          <a:p>
            <a:pPr algn="ctr"/>
            <a:r>
              <a:rPr lang="en-US" dirty="0"/>
              <a:t>Performance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8F6FA-F223-4CBF-92F4-B1522A68B484}"/>
              </a:ext>
            </a:extLst>
          </p:cNvPr>
          <p:cNvSpPr/>
          <p:nvPr/>
        </p:nvSpPr>
        <p:spPr bwMode="auto">
          <a:xfrm>
            <a:off x="4247148" y="3494047"/>
            <a:ext cx="7591924" cy="39896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3EEF2-1F03-4753-846C-2B964877012C}"/>
              </a:ext>
            </a:extLst>
          </p:cNvPr>
          <p:cNvSpPr txBox="1"/>
          <p:nvPr/>
        </p:nvSpPr>
        <p:spPr>
          <a:xfrm>
            <a:off x="778943" y="3389727"/>
            <a:ext cx="1505540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Sorted Train </a:t>
            </a:r>
          </a:p>
          <a:p>
            <a:pPr algn="ctr"/>
            <a:r>
              <a:rPr lang="en-US" dirty="0"/>
              <a:t>Performance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5650E5-8CC9-4456-842C-900FD93B5F94}"/>
              </a:ext>
            </a:extLst>
          </p:cNvPr>
          <p:cNvCxnSpPr>
            <a:cxnSpLocks/>
          </p:cNvCxnSpPr>
          <p:nvPr/>
        </p:nvCxnSpPr>
        <p:spPr bwMode="auto">
          <a:xfrm>
            <a:off x="6304547" y="3116179"/>
            <a:ext cx="0" cy="3283645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BA3A2928-6F67-45C9-94EC-EEE77E50E5BB}"/>
              </a:ext>
            </a:extLst>
          </p:cNvPr>
          <p:cNvSpPr/>
          <p:nvPr/>
        </p:nvSpPr>
        <p:spPr bwMode="auto">
          <a:xfrm rot="5400000">
            <a:off x="5035875" y="3190560"/>
            <a:ext cx="398963" cy="1976419"/>
          </a:xfrm>
          <a:prstGeom prst="rightBrace">
            <a:avLst>
              <a:gd name="adj1" fmla="val 147702"/>
              <a:gd name="adj2" fmla="val 4944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E2078C-EC63-4711-9A1F-1E11775C725A}"/>
              </a:ext>
            </a:extLst>
          </p:cNvPr>
          <p:cNvSpPr txBox="1"/>
          <p:nvPr/>
        </p:nvSpPr>
        <p:spPr>
          <a:xfrm>
            <a:off x="2201700" y="6220610"/>
            <a:ext cx="78322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Worst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8B8F99-51C2-438B-9A30-088248B81C01}"/>
              </a:ext>
            </a:extLst>
          </p:cNvPr>
          <p:cNvSpPr txBox="1"/>
          <p:nvPr/>
        </p:nvSpPr>
        <p:spPr>
          <a:xfrm>
            <a:off x="11192742" y="6205376"/>
            <a:ext cx="6463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475BFA-E0E5-4FC9-86C5-2553E69F343A}"/>
              </a:ext>
            </a:extLst>
          </p:cNvPr>
          <p:cNvSpPr txBox="1"/>
          <p:nvPr/>
        </p:nvSpPr>
        <p:spPr>
          <a:xfrm>
            <a:off x="4952682" y="4492296"/>
            <a:ext cx="6463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25%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65D9DA51-6E6A-428B-BD5E-A0A1DB80FB2F}"/>
              </a:ext>
            </a:extLst>
          </p:cNvPr>
          <p:cNvSpPr/>
          <p:nvPr/>
        </p:nvSpPr>
        <p:spPr bwMode="auto">
          <a:xfrm rot="5400000">
            <a:off x="4205691" y="3981134"/>
            <a:ext cx="398963" cy="3636769"/>
          </a:xfrm>
          <a:prstGeom prst="rightBrace">
            <a:avLst>
              <a:gd name="adj1" fmla="val 147702"/>
              <a:gd name="adj2" fmla="val 4944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D24A02-0835-4797-995C-9BF17DD331E7}"/>
              </a:ext>
            </a:extLst>
          </p:cNvPr>
          <p:cNvSpPr txBox="1"/>
          <p:nvPr/>
        </p:nvSpPr>
        <p:spPr>
          <a:xfrm>
            <a:off x="3256849" y="6029656"/>
            <a:ext cx="237763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Data Distribution</a:t>
            </a:r>
          </a:p>
        </p:txBody>
      </p:sp>
    </p:spTree>
    <p:extLst>
      <p:ext uri="{BB962C8B-B14F-4D97-AF65-F5344CB8AC3E}">
        <p14:creationId xmlns:p14="http://schemas.microsoft.com/office/powerpoint/2010/main" val="161515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2" y="1228726"/>
            <a:ext cx="12120709" cy="2859030"/>
          </a:xfrm>
        </p:spPr>
        <p:txBody>
          <a:bodyPr/>
          <a:lstStyle/>
          <a:p>
            <a:r>
              <a:rPr lang="en-US" dirty="0"/>
              <a:t>High demand of analog/mixed-signal (AMS) IC in emerging applications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3D648-694A-6C48-AFA3-12E4098F8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04" y="1941465"/>
            <a:ext cx="3200400" cy="2827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A67DE5-A841-7340-9A78-15AD0BD5CB86}"/>
              </a:ext>
            </a:extLst>
          </p:cNvPr>
          <p:cNvSpPr txBox="1"/>
          <p:nvPr/>
        </p:nvSpPr>
        <p:spPr>
          <a:xfrm>
            <a:off x="6420052" y="7135665"/>
            <a:ext cx="532229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chemeClr val="bg1">
                    <a:lumMod val="65000"/>
                  </a:schemeClr>
                </a:solidFill>
              </a:rPr>
              <a:t>Image Sources: IBM, Ansys, public technology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 descr="IBM-IoT-data">
            <a:extLst>
              <a:ext uri="{FF2B5EF4-FFF2-40B4-BE49-F238E27FC236}">
                <a16:creationId xmlns:a16="http://schemas.microsoft.com/office/drawing/2014/main" id="{124BFFEF-25E1-2344-B442-45FE7B8C0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43" y="2473762"/>
            <a:ext cx="7620000" cy="452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ypes of Cloud Computing">
            <a:extLst>
              <a:ext uri="{FF2B5EF4-FFF2-40B4-BE49-F238E27FC236}">
                <a16:creationId xmlns:a16="http://schemas.microsoft.com/office/drawing/2014/main" id="{5823C675-D62C-564A-9C75-CB02B2E9E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6"/>
          <a:stretch/>
        </p:blipFill>
        <p:spPr bwMode="auto">
          <a:xfrm>
            <a:off x="1644358" y="2131886"/>
            <a:ext cx="2035123" cy="123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earch-Driven Analytics for Healthcare">
            <a:extLst>
              <a:ext uri="{FF2B5EF4-FFF2-40B4-BE49-F238E27FC236}">
                <a16:creationId xmlns:a16="http://schemas.microsoft.com/office/drawing/2014/main" id="{DA2DEFD7-2C35-C34D-912E-2A061C5F6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82" y="3811202"/>
            <a:ext cx="2195876" cy="133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E1DEFC-F63F-CF40-9C31-066ED7FC7A15}"/>
              </a:ext>
            </a:extLst>
          </p:cNvPr>
          <p:cNvSpPr txBox="1">
            <a:spLocks/>
          </p:cNvSpPr>
          <p:nvPr/>
        </p:nvSpPr>
        <p:spPr>
          <a:xfrm>
            <a:off x="1380861" y="3369723"/>
            <a:ext cx="2514600" cy="349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Advanced computing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6E4394-87F5-B042-8719-A5B40F7C3502}"/>
              </a:ext>
            </a:extLst>
          </p:cNvPr>
          <p:cNvSpPr txBox="1">
            <a:spLocks/>
          </p:cNvSpPr>
          <p:nvPr/>
        </p:nvSpPr>
        <p:spPr>
          <a:xfrm>
            <a:off x="1375294" y="5063497"/>
            <a:ext cx="2514600" cy="349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Healthcare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A18D7F8-FDA7-ED40-BF6D-084A8165D27D}"/>
              </a:ext>
            </a:extLst>
          </p:cNvPr>
          <p:cNvSpPr txBox="1">
            <a:spLocks/>
          </p:cNvSpPr>
          <p:nvPr/>
        </p:nvSpPr>
        <p:spPr>
          <a:xfrm>
            <a:off x="3776927" y="4642427"/>
            <a:ext cx="2514600" cy="349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Communication</a:t>
            </a:r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627236-C000-F64D-8690-68DD18D0E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3800" y="3268314"/>
            <a:ext cx="1230604" cy="1355222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DB5425B-126B-8848-8E1B-53DEDFD40DC2}"/>
              </a:ext>
            </a:extLst>
          </p:cNvPr>
          <p:cNvSpPr txBox="1">
            <a:spLocks/>
          </p:cNvSpPr>
          <p:nvPr/>
        </p:nvSpPr>
        <p:spPr>
          <a:xfrm>
            <a:off x="1375294" y="6741730"/>
            <a:ext cx="2514600" cy="349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Automotive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F5A09B-9174-B14F-A48F-FD8BB488C2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284" t="13665" r="13008" b="11438"/>
          <a:stretch/>
        </p:blipFill>
        <p:spPr>
          <a:xfrm>
            <a:off x="1559369" y="5527311"/>
            <a:ext cx="2217558" cy="11829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17CC5-5684-9D4B-83C9-4B6FA88A201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4</a:t>
            </a:fld>
            <a:r>
              <a:rPr lang="en-US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6D925DA-8D16-7548-9056-6CA861E9EE19}"/>
              </a:ext>
            </a:extLst>
          </p:cNvPr>
          <p:cNvSpPr txBox="1">
            <a:spLocks/>
          </p:cNvSpPr>
          <p:nvPr/>
        </p:nvSpPr>
        <p:spPr bwMode="auto">
          <a:xfrm>
            <a:off x="778944" y="155863"/>
            <a:ext cx="11833149" cy="7838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199" b="1" i="0">
                <a:solidFill>
                  <a:srgbClr val="333298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742777" indent="-285683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273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59982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692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01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10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820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5293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/>
            <a:r>
              <a:rPr lang="en-US" kern="0" dirty="0"/>
              <a:t>Analog/Mixed-Signal IC</a:t>
            </a:r>
            <a:r>
              <a:rPr lang="zh-CN" altLang="en-US" kern="0" dirty="0"/>
              <a:t> </a:t>
            </a:r>
            <a:r>
              <a:rPr lang="en-US" altLang="zh-CN" kern="0" dirty="0"/>
              <a:t>Demand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94317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Transfer Learning with Few-shot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ADE3-ED54-884F-86EB-841D6486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3" y="1228726"/>
            <a:ext cx="11601551" cy="5684838"/>
          </a:xfrm>
        </p:spPr>
        <p:txBody>
          <a:bodyPr/>
          <a:lstStyle/>
          <a:p>
            <a:r>
              <a:rPr lang="en-US" dirty="0"/>
              <a:t>Random select 16 layouts (0.1%) as transfer learning data</a:t>
            </a:r>
          </a:p>
          <a:p>
            <a:r>
              <a:rPr lang="en-US" altLang="zh-CN" dirty="0"/>
              <a:t>Label training data according to relative rank in training set</a:t>
            </a:r>
          </a:p>
          <a:p>
            <a:r>
              <a:rPr lang="en-US" altLang="zh-CN" dirty="0"/>
              <a:t>Relabel testing set according to the training set</a:t>
            </a:r>
          </a:p>
          <a:p>
            <a:r>
              <a:rPr lang="en-US" altLang="zh-CN" dirty="0"/>
              <a:t>Repeat experiment for 100 times for each transfer target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33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12DD062-94F1-4B78-9737-022E0E13DA19}"/>
              </a:ext>
            </a:extLst>
          </p:cNvPr>
          <p:cNvGrpSpPr/>
          <p:nvPr/>
        </p:nvGrpSpPr>
        <p:grpSpPr>
          <a:xfrm>
            <a:off x="6343160" y="1225655"/>
            <a:ext cx="6965430" cy="5462143"/>
            <a:chOff x="5430095" y="1140105"/>
            <a:chExt cx="7697945" cy="57734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E4CBED-B2C7-4078-8BCA-22BF28EAC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0095" y="1140105"/>
              <a:ext cx="7697945" cy="577345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581495A-6438-4329-88A0-878E209E84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95518" y="6172200"/>
              <a:ext cx="5396219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EEDEA5-B0DF-419E-ADE2-5956A48EF5E7}"/>
                </a:ext>
              </a:extLst>
            </p:cNvPr>
            <p:cNvSpPr txBox="1"/>
            <p:nvPr/>
          </p:nvSpPr>
          <p:spPr>
            <a:xfrm>
              <a:off x="10489979" y="1804736"/>
              <a:ext cx="1762021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Random Select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D32D81-F5E1-4794-AD3F-6D35A72C0B68}"/>
                </a:ext>
              </a:extLst>
            </p:cNvPr>
            <p:cNvSpPr txBox="1"/>
            <p:nvPr/>
          </p:nvSpPr>
          <p:spPr>
            <a:xfrm>
              <a:off x="11567197" y="5822232"/>
              <a:ext cx="684803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Ideal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D1890731-A9C2-4C7D-87C8-5F3594D04A18}"/>
                </a:ext>
              </a:extLst>
            </p:cNvPr>
            <p:cNvSpPr/>
            <p:nvPr/>
          </p:nvSpPr>
          <p:spPr bwMode="auto">
            <a:xfrm rot="20089808">
              <a:off x="9463061" y="3497719"/>
              <a:ext cx="747884" cy="2785083"/>
            </a:xfrm>
            <a:prstGeom prst="downArrow">
              <a:avLst/>
            </a:prstGeom>
            <a:gradFill flip="none" rotWithShape="1">
              <a:gsLst>
                <a:gs pos="0">
                  <a:srgbClr val="00B8FF">
                    <a:shade val="30000"/>
                    <a:satMod val="115000"/>
                    <a:alpha val="49000"/>
                  </a:srgbClr>
                </a:gs>
                <a:gs pos="50000">
                  <a:srgbClr val="00B8FF">
                    <a:shade val="67500"/>
                    <a:satMod val="115000"/>
                  </a:srgbClr>
                </a:gs>
                <a:gs pos="100000">
                  <a:srgbClr val="00B8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Ｐゴシック" charset="0"/>
                <a:cs typeface="WenQuanYi Zen Hei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848C68-E4DF-6F46-9DC5-D78E07D1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Transfer Learning with Few-shot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A72B-C9A0-D845-99B1-B4C8177FE2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FC58B4-9035-5641-8717-BFBB1C6C151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DA7C0494-5610-47C4-A25D-75A8D8EF9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442" y="1916215"/>
            <a:ext cx="5694044" cy="373909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Improvement gained from transfer learning is related with task difficulty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OTA2: Same design and performance metric different sizing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OTA3: Different design and same performance metric</a:t>
            </a:r>
          </a:p>
          <a:p>
            <a:r>
              <a:rPr lang="en-US" sz="2400" dirty="0">
                <a:solidFill>
                  <a:schemeClr val="tx1"/>
                </a:solidFill>
              </a:rPr>
              <a:t>OTA4: Different design and different performance metric</a:t>
            </a:r>
          </a:p>
        </p:txBody>
      </p:sp>
    </p:spTree>
    <p:extLst>
      <p:ext uri="{BB962C8B-B14F-4D97-AF65-F5344CB8AC3E}">
        <p14:creationId xmlns:p14="http://schemas.microsoft.com/office/powerpoint/2010/main" val="693916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44" y="2316363"/>
            <a:ext cx="9738358" cy="3230196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 and Motivation</a:t>
            </a:r>
          </a:p>
          <a:p>
            <a:r>
              <a:rPr lang="en-US" dirty="0">
                <a:solidFill>
                  <a:schemeClr val="bg2"/>
                </a:solidFill>
              </a:rPr>
              <a:t>UT-</a:t>
            </a:r>
            <a:r>
              <a:rPr lang="en-US" dirty="0" err="1">
                <a:solidFill>
                  <a:schemeClr val="bg2"/>
                </a:solidFill>
              </a:rPr>
              <a:t>AnLay</a:t>
            </a:r>
            <a:r>
              <a:rPr lang="en-US" dirty="0">
                <a:solidFill>
                  <a:schemeClr val="bg2"/>
                </a:solidFill>
              </a:rPr>
              <a:t> Dataset with MAGICAL</a:t>
            </a:r>
          </a:p>
          <a:p>
            <a:r>
              <a:rPr lang="en-US" dirty="0">
                <a:solidFill>
                  <a:schemeClr val="bg2"/>
                </a:solidFill>
              </a:rPr>
              <a:t>Placement Quality Prediction </a:t>
            </a:r>
          </a:p>
          <a:p>
            <a:r>
              <a:rPr lang="en-US" dirty="0">
                <a:solidFill>
                  <a:schemeClr val="bg2"/>
                </a:solidFill>
              </a:rPr>
              <a:t>Improved Data Efficiency with Transfer Learning</a:t>
            </a:r>
          </a:p>
          <a:p>
            <a:r>
              <a:rPr lang="en-US" dirty="0">
                <a:solidFill>
                  <a:schemeClr val="tx1"/>
                </a:solidFill>
              </a:rPr>
              <a:t>Conclusions</a:t>
            </a:r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17CC5-5684-9D4B-83C9-4B6FA88A201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42</a:t>
            </a:fld>
            <a:r>
              <a:rPr lang="en-US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6D925DA-8D16-7548-9056-6CA861E9EE19}"/>
              </a:ext>
            </a:extLst>
          </p:cNvPr>
          <p:cNvSpPr txBox="1">
            <a:spLocks/>
          </p:cNvSpPr>
          <p:nvPr/>
        </p:nvSpPr>
        <p:spPr bwMode="auto">
          <a:xfrm>
            <a:off x="778944" y="155863"/>
            <a:ext cx="11833149" cy="7838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199" b="1" i="0">
                <a:solidFill>
                  <a:srgbClr val="333298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742777" indent="-285683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273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59982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692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01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10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820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5293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/>
            <a:r>
              <a:rPr lang="en-US" sz="3200" kern="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77639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385" y="1350201"/>
            <a:ext cx="11664707" cy="551732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UT-</a:t>
            </a:r>
            <a:r>
              <a:rPr lang="en-US" dirty="0" err="1">
                <a:solidFill>
                  <a:schemeClr val="tx1"/>
                </a:solidFill>
              </a:rPr>
              <a:t>AnLay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dataset for post layout performance modeling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Include placement solution and post layout simulation results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Our preliminary work: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Placement quality prediction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Improved data efficiently with transfer learning</a:t>
            </a:r>
          </a:p>
          <a:p>
            <a:r>
              <a:rPr lang="en-US" dirty="0">
                <a:solidFill>
                  <a:schemeClr val="tx1"/>
                </a:solidFill>
              </a:rPr>
              <a:t>Open-sourced data and model: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hlinkClick r:id="rId3"/>
              </a:rPr>
              <a:t>https://github.com/magical-eda/UT-AnLay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Open-sourced MAGICAL layout generator: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https://github.com/magical-eda/MAGICAL</a:t>
            </a:r>
            <a:endParaRPr lang="en-US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l"/>
            </a:pPr>
            <a:endParaRPr lang="en-US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17CC5-5684-9D4B-83C9-4B6FA88A201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6D925DA-8D16-7548-9056-6CA861E9EE19}"/>
              </a:ext>
            </a:extLst>
          </p:cNvPr>
          <p:cNvSpPr txBox="1">
            <a:spLocks/>
          </p:cNvSpPr>
          <p:nvPr/>
        </p:nvSpPr>
        <p:spPr bwMode="auto">
          <a:xfrm>
            <a:off x="778944" y="155863"/>
            <a:ext cx="11833149" cy="7838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199" b="1" i="0">
                <a:solidFill>
                  <a:srgbClr val="333298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742777" indent="-285683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273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59982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692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014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107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8200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5293" indent="-228547" algn="l" defTabSz="45709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199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hangingPunct="1"/>
            <a:r>
              <a:rPr lang="en-US" sz="3200" kern="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57171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9714" y="3156825"/>
            <a:ext cx="9980876" cy="1457893"/>
          </a:xfrm>
          <a:prstGeom prst="rect">
            <a:avLst/>
          </a:prstGeo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731" algn="l"/>
                <a:tab pos="1447462" algn="l"/>
                <a:tab pos="2171193" algn="l"/>
                <a:tab pos="2894924" algn="l"/>
                <a:tab pos="3618655" algn="l"/>
                <a:tab pos="4342387" algn="l"/>
                <a:tab pos="5066117" algn="l"/>
                <a:tab pos="5789849" algn="l"/>
                <a:tab pos="6513580" algn="l"/>
                <a:tab pos="7237311" algn="l"/>
              </a:tabLst>
            </a:pPr>
            <a:r>
              <a:rPr lang="en-US" sz="3600" b="1" dirty="0">
                <a:solidFill>
                  <a:srgbClr val="333399"/>
                </a:solidFill>
                <a:latin typeface="Arial Black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47476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17B3-2931-0B4D-83E6-58BCCE0A6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Analog/Mixed-Signal IC Design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9589A-E106-274E-B195-2EC016818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4" y="1228726"/>
            <a:ext cx="11833149" cy="56848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Typical modern SoCs: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Less than 25% total die area for analog; however, 75% or more design efforts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Analog/mixed-signal IC design still heavily manual in various stages</a:t>
            </a:r>
          </a:p>
          <a:p>
            <a:pPr lvl="1"/>
            <a:r>
              <a:rPr lang="en-US" dirty="0"/>
              <a:t>Very time-consuming and error-prone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70993-B598-3849-A317-3FD6ECE16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36"/>
          <a:stretch/>
        </p:blipFill>
        <p:spPr>
          <a:xfrm>
            <a:off x="3453348" y="2707248"/>
            <a:ext cx="6374468" cy="291369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F6DAFC-F65A-6A43-8048-F835CACD1CB4}"/>
              </a:ext>
            </a:extLst>
          </p:cNvPr>
          <p:cNvSpPr txBox="1">
            <a:spLocks/>
          </p:cNvSpPr>
          <p:nvPr/>
        </p:nvSpPr>
        <p:spPr>
          <a:xfrm>
            <a:off x="7165881" y="2319822"/>
            <a:ext cx="2514600" cy="349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Mixed-Signal SoC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A2485C-F3EE-F143-AF4D-E23B1A5073A1}"/>
              </a:ext>
            </a:extLst>
          </p:cNvPr>
          <p:cNvSpPr txBox="1">
            <a:spLocks/>
          </p:cNvSpPr>
          <p:nvPr/>
        </p:nvSpPr>
        <p:spPr>
          <a:xfrm>
            <a:off x="3628438" y="2319822"/>
            <a:ext cx="2514600" cy="349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9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1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4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Design Efforts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7C477-2812-3648-A835-D1938FE59006}"/>
              </a:ext>
            </a:extLst>
          </p:cNvPr>
          <p:cNvSpPr txBox="1"/>
          <p:nvPr/>
        </p:nvSpPr>
        <p:spPr>
          <a:xfrm>
            <a:off x="6420052" y="7135665"/>
            <a:ext cx="558950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chemeClr val="bg1">
                    <a:lumMod val="65000"/>
                  </a:schemeClr>
                </a:solidFill>
              </a:rPr>
              <a:t>Image Sources: IBS and Dr. Handel Jones, 2012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6136D-6613-EF41-BF26-1A12A5ADDC6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5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54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1502-63C7-8C4E-A669-AA800039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Analog/Mixed-Signal Design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42E7B-03D1-274F-9CE3-B8AD63B6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728" y="1828904"/>
            <a:ext cx="6972191" cy="4593162"/>
          </a:xfrm>
        </p:spPr>
        <p:txBody>
          <a:bodyPr/>
          <a:lstStyle/>
          <a:p>
            <a:r>
              <a:rPr lang="en-US" dirty="0"/>
              <a:t>Repetitive iterations and feedback during manual design flows</a:t>
            </a:r>
          </a:p>
          <a:p>
            <a:r>
              <a:rPr lang="en-US" dirty="0"/>
              <a:t>Close interactions with circuit designers and layout engineers</a:t>
            </a:r>
          </a:p>
          <a:p>
            <a:r>
              <a:rPr lang="en-US" dirty="0"/>
              <a:t>Our focus is on back-end physical design (layout) stage</a:t>
            </a:r>
          </a:p>
          <a:p>
            <a:r>
              <a:rPr lang="en-US" altLang="zh-CN" dirty="0"/>
              <a:t>Provide design closure and guarantee to </a:t>
            </a:r>
            <a:r>
              <a:rPr lang="en-US" altLang="zh-CN" b="1" i="1" dirty="0"/>
              <a:t>meet specification</a:t>
            </a:r>
            <a:r>
              <a:rPr lang="en-US" altLang="zh-CN" dirty="0"/>
              <a:t>, manufacturability, reliability, </a:t>
            </a:r>
            <a:r>
              <a:rPr lang="en-US" altLang="zh-CN" dirty="0" err="1"/>
              <a:t>etc</a:t>
            </a:r>
            <a:r>
              <a:rPr lang="en-US" altLang="zh-CN" dirty="0"/>
              <a:t>…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04D5EB-E03C-9D4F-85FC-37C2FA7D07E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6</a:t>
            </a:fld>
            <a:r>
              <a:rPr lang="en-US" dirty="0"/>
              <a:t> </a:t>
            </a:r>
          </a:p>
        </p:txBody>
      </p:sp>
      <p:pic>
        <p:nvPicPr>
          <p:cNvPr id="12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46E7CE-E50D-4016-9DDC-778BB3B2D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07" y="1382335"/>
            <a:ext cx="3426830" cy="5637589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70B91B67-11CD-4E3E-A055-4D09B3AB1903}"/>
              </a:ext>
            </a:extLst>
          </p:cNvPr>
          <p:cNvSpPr txBox="1"/>
          <p:nvPr/>
        </p:nvSpPr>
        <p:spPr>
          <a:xfrm>
            <a:off x="1020547" y="2760267"/>
            <a:ext cx="116698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Front-end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Electrical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Design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FC4638FF-EC41-44CE-99D0-A8C2DBF9012E}"/>
              </a:ext>
            </a:extLst>
          </p:cNvPr>
          <p:cNvSpPr txBox="1"/>
          <p:nvPr/>
        </p:nvSpPr>
        <p:spPr>
          <a:xfrm>
            <a:off x="1046195" y="4857131"/>
            <a:ext cx="1141338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/>
              <a:t>Back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-end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dirty="0"/>
              <a:t>Physical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Design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17428C5-65EE-45FA-9128-23E8DE6926E7}"/>
              </a:ext>
            </a:extLst>
          </p:cNvPr>
          <p:cNvSpPr/>
          <p:nvPr/>
        </p:nvSpPr>
        <p:spPr bwMode="auto">
          <a:xfrm>
            <a:off x="1046196" y="4263656"/>
            <a:ext cx="5078158" cy="292295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2CFD-291A-BD44-92CC-626107DF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Analog Layout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481E1-71ED-D24A-9B6C-AE58B6A1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3" y="1325541"/>
            <a:ext cx="7173931" cy="4894785"/>
          </a:xfrm>
        </p:spPr>
        <p:txBody>
          <a:bodyPr/>
          <a:lstStyle/>
          <a:p>
            <a:r>
              <a:rPr lang="en-US" dirty="0"/>
              <a:t>Multiple performance trade-offs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uniform representation for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design is “unique” </a:t>
            </a:r>
          </a:p>
          <a:p>
            <a:r>
              <a:rPr lang="en-US" dirty="0"/>
              <a:t>Complex layout dependent effects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BSIM4 model &gt;250 parameters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Increased parasitic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Well proximity effect (WPE), substrate noise coupling,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Complex layout design rules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4A38C-D997-2349-89A0-817A3778848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7</a:t>
            </a:fld>
            <a:r>
              <a:rPr lang="en-US" dirty="0"/>
              <a:t> </a:t>
            </a:r>
          </a:p>
        </p:txBody>
      </p:sp>
      <p:pic>
        <p:nvPicPr>
          <p:cNvPr id="10242" name="Picture 2" descr="Behzad Razavi's &quot;analog design octagon&quot; illustrating the trade-offs faced in the design of analog circuits [1].Â ">
            <a:extLst>
              <a:ext uri="{FF2B5EF4-FFF2-40B4-BE49-F238E27FC236}">
                <a16:creationId xmlns:a16="http://schemas.microsoft.com/office/drawing/2014/main" id="{83B92892-0884-4221-BA49-EE16C727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699" y="2024030"/>
            <a:ext cx="4959310" cy="297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87B79D-D31E-4F4A-AEC6-2811C74AE87C}"/>
              </a:ext>
            </a:extLst>
          </p:cNvPr>
          <p:cNvSpPr txBox="1"/>
          <p:nvPr/>
        </p:nvSpPr>
        <p:spPr>
          <a:xfrm>
            <a:off x="9468278" y="5042394"/>
            <a:ext cx="2526731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chemeClr val="bg1">
                    <a:lumMod val="65000"/>
                  </a:schemeClr>
                </a:solidFill>
              </a:rPr>
              <a:t>Behzad </a:t>
            </a:r>
            <a:r>
              <a:rPr lang="en-US" altLang="zh-CN" b="1" i="1" dirty="0" err="1">
                <a:solidFill>
                  <a:schemeClr val="bg1">
                    <a:lumMod val="65000"/>
                  </a:schemeClr>
                </a:solidFill>
              </a:rPr>
              <a:t>Razavi</a:t>
            </a:r>
            <a:r>
              <a:rPr lang="en-US" altLang="zh-CN" b="1" i="1" dirty="0">
                <a:solidFill>
                  <a:schemeClr val="bg1">
                    <a:lumMod val="65000"/>
                  </a:schemeClr>
                </a:solidFill>
              </a:rPr>
              <a:t>, 2000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305EDF-FC28-479E-8EB6-551BF1A51FA8}"/>
              </a:ext>
            </a:extLst>
          </p:cNvPr>
          <p:cNvSpPr/>
          <p:nvPr/>
        </p:nvSpPr>
        <p:spPr>
          <a:xfrm>
            <a:off x="778943" y="6836644"/>
            <a:ext cx="4035977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[Xi et al., 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BSIM4.3.0 </a:t>
            </a:r>
            <a:r>
              <a:rPr lang="en-US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Mosfet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Model, 2003</a:t>
            </a:r>
            <a:r>
              <a:rPr lang="en-US" b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0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2CFD-291A-BD44-92CC-626107DF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Works on Analog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481E1-71ED-D24A-9B6C-AE58B6A1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5" y="1228726"/>
            <a:ext cx="11833148" cy="5424737"/>
          </a:xfrm>
        </p:spPr>
        <p:txBody>
          <a:bodyPr/>
          <a:lstStyle/>
          <a:p>
            <a:r>
              <a:rPr lang="en-US" dirty="0"/>
              <a:t>Sensitivity analysis based optimization: </a:t>
            </a:r>
          </a:p>
          <a:p>
            <a:pPr lvl="1"/>
            <a:r>
              <a:rPr lang="en-US" dirty="0"/>
              <a:t>Model how parasitic effects performance</a:t>
            </a:r>
          </a:p>
          <a:p>
            <a:pPr lvl="1"/>
            <a:r>
              <a:rPr lang="en-US" dirty="0"/>
              <a:t>Some guarantee on performance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US" dirty="0"/>
              <a:t>Simulations are too expensive for systems</a:t>
            </a:r>
          </a:p>
          <a:p>
            <a:r>
              <a:rPr lang="en-US" dirty="0"/>
              <a:t>Heuristic constraint based:</a:t>
            </a:r>
          </a:p>
          <a:p>
            <a:pPr lvl="1"/>
            <a:r>
              <a:rPr lang="en-US" dirty="0"/>
              <a:t>Encode in layout algorithms</a:t>
            </a:r>
          </a:p>
          <a:p>
            <a:pPr lvl="1"/>
            <a:r>
              <a:rPr lang="en-US" dirty="0"/>
              <a:t>Enforced satisfiability for crucial effects: symmetry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US" dirty="0"/>
              <a:t>Difficult to enumerate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US" dirty="0"/>
              <a:t>No room for trade-offs: contradictory constraints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US" dirty="0"/>
              <a:t>Limited guarantee towards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4A38C-D997-2349-89A0-817A3778848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8</a:t>
            </a:fld>
            <a:r>
              <a:rPr lang="en-US" dirty="0"/>
              <a:t> </a:t>
            </a:r>
          </a:p>
        </p:txBody>
      </p:sp>
      <p:sp>
        <p:nvSpPr>
          <p:cNvPr id="6" name="Cloud Callout 4">
            <a:extLst>
              <a:ext uri="{FF2B5EF4-FFF2-40B4-BE49-F238E27FC236}">
                <a16:creationId xmlns:a16="http://schemas.microsoft.com/office/drawing/2014/main" id="{407BE28B-B8F3-4CB6-A64D-CF2AFF6F10C3}"/>
              </a:ext>
            </a:extLst>
          </p:cNvPr>
          <p:cNvSpPr/>
          <p:nvPr/>
        </p:nvSpPr>
        <p:spPr bwMode="auto">
          <a:xfrm>
            <a:off x="8434137" y="2547774"/>
            <a:ext cx="4838089" cy="2864074"/>
          </a:xfrm>
          <a:prstGeom prst="cloudCallout">
            <a:avLst/>
          </a:prstGeom>
          <a:noFill/>
          <a:ln w="9525" cap="flat" cmpd="sng" algn="ctr">
            <a:solidFill>
              <a:srgbClr val="34379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WenQuanYi Zen Hei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F8519-0FE3-4EF1-B1FB-964FB6EE3DE9}"/>
              </a:ext>
            </a:extLst>
          </p:cNvPr>
          <p:cNvSpPr txBox="1"/>
          <p:nvPr/>
        </p:nvSpPr>
        <p:spPr>
          <a:xfrm>
            <a:off x="9001673" y="3207944"/>
            <a:ext cx="3896278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43797"/>
                </a:solidFill>
              </a:rPr>
              <a:t>How can we guide the back-end physical design process to ensure post-layout performance?</a:t>
            </a:r>
          </a:p>
        </p:txBody>
      </p:sp>
    </p:spTree>
    <p:extLst>
      <p:ext uri="{BB962C8B-B14F-4D97-AF65-F5344CB8AC3E}">
        <p14:creationId xmlns:p14="http://schemas.microsoft.com/office/powerpoint/2010/main" val="37302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2CFD-291A-BD44-92CC-626107DF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Works on Analog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481E1-71ED-D24A-9B6C-AE58B6A1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45" y="1228726"/>
            <a:ext cx="11833148" cy="6124574"/>
          </a:xfrm>
        </p:spPr>
        <p:txBody>
          <a:bodyPr/>
          <a:lstStyle/>
          <a:p>
            <a:r>
              <a:rPr lang="en-US" dirty="0"/>
              <a:t>Leveraging generative neural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WellGan</a:t>
            </a:r>
            <a:r>
              <a:rPr lang="en-US" dirty="0"/>
              <a:t> and </a:t>
            </a:r>
            <a:r>
              <a:rPr lang="en-US" dirty="0" err="1"/>
              <a:t>GeniusRoute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×"/>
            </a:pPr>
            <a:r>
              <a:rPr lang="en-US" dirty="0">
                <a:solidFill>
                  <a:srgbClr val="FF0000"/>
                </a:solidFill>
              </a:rPr>
              <a:t>Data hungry algorithms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US" dirty="0"/>
              <a:t>Good human layout examples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US" dirty="0"/>
              <a:t>Technology dependent: difficult to share data</a:t>
            </a:r>
          </a:p>
          <a:p>
            <a:pPr lvl="1">
              <a:buFont typeface="Arial" panose="020B0604020202020204" pitchFamily="34" charset="0"/>
              <a:buChar char="×"/>
            </a:pPr>
            <a:r>
              <a:rPr lang="en-US" dirty="0"/>
              <a:t>No explicit optimization on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4A38C-D997-2349-89A0-817A3778848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AB4279-0E4D-FE49-BB86-122ABE5917F4}" type="slidenum">
              <a:rPr lang="en-US" smtClean="0"/>
              <a:pPr/>
              <a:t>9</a:t>
            </a:fld>
            <a:r>
              <a:rPr lang="en-US" dirty="0"/>
              <a:t> 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4605CD-BAF7-4C02-A1D0-52839B1F7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4" y="2510612"/>
            <a:ext cx="5563998" cy="24646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7DD89B-B7F1-4BC4-B803-D47BCC8372FA}"/>
              </a:ext>
            </a:extLst>
          </p:cNvPr>
          <p:cNvSpPr/>
          <p:nvPr/>
        </p:nvSpPr>
        <p:spPr>
          <a:xfrm>
            <a:off x="2730780" y="4983530"/>
            <a:ext cx="216399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[Xu et al., DAC, 2019]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247365-C6EB-4CEF-8082-5EA47172C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45" y="2648621"/>
            <a:ext cx="6647827" cy="22624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012CD1-25C7-49BF-A152-A3F784D4E46C}"/>
              </a:ext>
            </a:extLst>
          </p:cNvPr>
          <p:cNvSpPr/>
          <p:nvPr/>
        </p:nvSpPr>
        <p:spPr>
          <a:xfrm>
            <a:off x="9045195" y="5155481"/>
            <a:ext cx="245830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[Zhu et al., ICCAD, 2019]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WenQuanYi Zen 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WenQuanYi Zen 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DF4585B8-2040-5C42-8714-25C8138815A9}" vid="{50E46080-95B9-5841-A3D5-ACB78844ACF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WenQuanYi Zen 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WenQuanYi Zen 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DF4585B8-2040-5C42-8714-25C8138815A9}" vid="{98BC1D58-A1F0-094E-BC04-DA06FFFA707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UTDA_template</Template>
  <TotalTime>42844</TotalTime>
  <Words>1820</Words>
  <Application>Microsoft Office PowerPoint</Application>
  <PresentationFormat>Custom</PresentationFormat>
  <Paragraphs>460</Paragraphs>
  <Slides>44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Helvetica Neue</vt:lpstr>
      <vt:lpstr>Arial</vt:lpstr>
      <vt:lpstr>Arial Black</vt:lpstr>
      <vt:lpstr>Calibri</vt:lpstr>
      <vt:lpstr>Cambria Math</vt:lpstr>
      <vt:lpstr>Times New Roman</vt:lpstr>
      <vt:lpstr>Wingdings</vt:lpstr>
      <vt:lpstr>Office Theme</vt:lpstr>
      <vt:lpstr>Office Theme</vt:lpstr>
      <vt:lpstr>Towards Decrypting the Art of Analog Layout: Placement Quality Prediction via Transfer Learning</vt:lpstr>
      <vt:lpstr>PowerPoint Presentation</vt:lpstr>
      <vt:lpstr>PowerPoint Presentation</vt:lpstr>
      <vt:lpstr>PowerPoint Presentation</vt:lpstr>
      <vt:lpstr>Analog/Mixed-Signal IC Design Challenges</vt:lpstr>
      <vt:lpstr>Analog/Mixed-Signal Design Flow</vt:lpstr>
      <vt:lpstr>Challenges in Analog Layout Design</vt:lpstr>
      <vt:lpstr>Prior Works on Analog Layout</vt:lpstr>
      <vt:lpstr>Prior Works on Analog Layout</vt:lpstr>
      <vt:lpstr>Prior Works on Analog Layout</vt:lpstr>
      <vt:lpstr>Decrypting the Art of Analog Layout</vt:lpstr>
      <vt:lpstr>PowerPoint Presentation</vt:lpstr>
      <vt:lpstr>MAGICAL Layout System Framework</vt:lpstr>
      <vt:lpstr>Analytical Global Placement</vt:lpstr>
      <vt:lpstr>Analytical Global Placement</vt:lpstr>
      <vt:lpstr>Data Generation with MAGICAL</vt:lpstr>
      <vt:lpstr>Data Generation with MAGICAL</vt:lpstr>
      <vt:lpstr>UT-AnLay Dataset</vt:lpstr>
      <vt:lpstr>Data Generation with MAGICAL</vt:lpstr>
      <vt:lpstr>Layout Examples</vt:lpstr>
      <vt:lpstr>Layout Examples</vt:lpstr>
      <vt:lpstr>PowerPoint Presentation</vt:lpstr>
      <vt:lpstr>Early Design Pruning</vt:lpstr>
      <vt:lpstr>Early Design Pruning</vt:lpstr>
      <vt:lpstr>Layout Quality</vt:lpstr>
      <vt:lpstr>Placement Feature Extraction</vt:lpstr>
      <vt:lpstr>Placement Feature Extraction</vt:lpstr>
      <vt:lpstr>3D CNN Model</vt:lpstr>
      <vt:lpstr>Model Selection</vt:lpstr>
      <vt:lpstr>PowerPoint Presentation</vt:lpstr>
      <vt:lpstr>Transfer Learning</vt:lpstr>
      <vt:lpstr>Transfer Learning</vt:lpstr>
      <vt:lpstr>Evaluating Metrics</vt:lpstr>
      <vt:lpstr>Evaluating Metrics</vt:lpstr>
      <vt:lpstr>Transfer Learning Results</vt:lpstr>
      <vt:lpstr>Transfer Learning Results</vt:lpstr>
      <vt:lpstr>Transfer Learning Results</vt:lpstr>
      <vt:lpstr>Transfer Learning with Few-shot Examples</vt:lpstr>
      <vt:lpstr>Transfer Learning with Few-shot Examples</vt:lpstr>
      <vt:lpstr>Transfer Learning with Few-shot Examples</vt:lpstr>
      <vt:lpstr>Transfer Learning with Few-shot Examples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Biying Xu</dc:creator>
  <cp:lastModifiedBy>Mingjie Liu</cp:lastModifiedBy>
  <cp:revision>1482</cp:revision>
  <cp:lastPrinted>2017-06-20T07:57:07Z</cp:lastPrinted>
  <dcterms:created xsi:type="dcterms:W3CDTF">2017-03-14T04:05:29Z</dcterms:created>
  <dcterms:modified xsi:type="dcterms:W3CDTF">2020-02-24T21:50:50Z</dcterms:modified>
</cp:coreProperties>
</file>